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1565" autoAdjust="0"/>
  </p:normalViewPr>
  <p:slideViewPr>
    <p:cSldViewPr snapToGrid="0">
      <p:cViewPr varScale="1">
        <p:scale>
          <a:sx n="78" d="100"/>
          <a:sy n="78" d="100"/>
        </p:scale>
        <p:origin x="86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27D40A9-C7D8-4771-8CAA-894DB2169249}" type="doc">
      <dgm:prSet loTypeId="urn:microsoft.com/office/officeart/2005/8/layout/venn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AB6428D-1006-4D75-8F78-605E3E179C25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cs typeface="Calibri"/>
            </a:rPr>
            <a:t>% of Match for Selected Innovation Field</a:t>
          </a:r>
        </a:p>
      </dgm:t>
    </dgm:pt>
    <dgm:pt modelId="{52195FD1-2D59-4502-9D29-2F84F4483E99}" type="parTrans" cxnId="{928BF661-648C-4EDC-83BF-EE3E3789CBB7}">
      <dgm:prSet/>
      <dgm:spPr/>
      <dgm:t>
        <a:bodyPr/>
        <a:lstStyle/>
        <a:p>
          <a:endParaRPr lang="en-US"/>
        </a:p>
      </dgm:t>
    </dgm:pt>
    <dgm:pt modelId="{3D78B6A4-95B1-4CC8-B29A-22F992AE494E}" type="sibTrans" cxnId="{928BF661-648C-4EDC-83BF-EE3E3789CBB7}">
      <dgm:prSet/>
      <dgm:spPr/>
      <dgm:t>
        <a:bodyPr/>
        <a:lstStyle/>
        <a:p>
          <a:endParaRPr lang="en-US"/>
        </a:p>
      </dgm:t>
    </dgm:pt>
    <dgm:pt modelId="{24E9859D-B5F6-4418-90A8-B709C57BB0AA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cs typeface="Calibri"/>
            </a:rPr>
            <a:t>Your Scientific Approach to Solution</a:t>
          </a:r>
        </a:p>
      </dgm:t>
    </dgm:pt>
    <dgm:pt modelId="{F0AEEDF9-C7A8-48F6-841C-B4EA8B9A4709}" type="parTrans" cxnId="{131CB7C3-0006-4747-9520-4B58EC08C762}">
      <dgm:prSet/>
      <dgm:spPr/>
      <dgm:t>
        <a:bodyPr/>
        <a:lstStyle/>
        <a:p>
          <a:endParaRPr lang="en-US"/>
        </a:p>
      </dgm:t>
    </dgm:pt>
    <dgm:pt modelId="{CE47A247-6C39-4FF0-ACB6-FFD0CAFB5A6B}" type="sibTrans" cxnId="{131CB7C3-0006-4747-9520-4B58EC08C762}">
      <dgm:prSet/>
      <dgm:spPr/>
      <dgm:t>
        <a:bodyPr/>
        <a:lstStyle/>
        <a:p>
          <a:endParaRPr lang="en-US"/>
        </a:p>
      </dgm:t>
    </dgm:pt>
    <dgm:pt modelId="{FA183791-AC68-4A0A-A1B6-6094C1FC1351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cs typeface="Calibri"/>
            </a:rPr>
            <a:t>Your vision and goals of your Solution</a:t>
          </a:r>
        </a:p>
      </dgm:t>
    </dgm:pt>
    <dgm:pt modelId="{C6F22E09-35CE-4574-B613-B94675E8AECD}" type="parTrans" cxnId="{30B476D3-ED8F-4479-8559-0BBAFB141811}">
      <dgm:prSet/>
      <dgm:spPr/>
      <dgm:t>
        <a:bodyPr/>
        <a:lstStyle/>
        <a:p>
          <a:endParaRPr lang="en-US"/>
        </a:p>
      </dgm:t>
    </dgm:pt>
    <dgm:pt modelId="{BFC2F268-751B-47AA-9EF9-97D7E0CEF921}" type="sibTrans" cxnId="{30B476D3-ED8F-4479-8559-0BBAFB141811}">
      <dgm:prSet/>
      <dgm:spPr/>
      <dgm:t>
        <a:bodyPr/>
        <a:lstStyle/>
        <a:p>
          <a:endParaRPr lang="en-US"/>
        </a:p>
      </dgm:t>
    </dgm:pt>
    <dgm:pt modelId="{04BD2F41-1ED2-4D8A-B528-92F69A1BD8A2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cs typeface="Calibri"/>
            </a:rPr>
            <a:t>Disruption Ranking</a:t>
          </a:r>
        </a:p>
      </dgm:t>
    </dgm:pt>
    <dgm:pt modelId="{9EBF985D-B726-43F2-94C0-0820BE467931}" type="parTrans" cxnId="{4B3900F8-BDB2-4155-A78F-37390DC9C399}">
      <dgm:prSet/>
      <dgm:spPr/>
      <dgm:t>
        <a:bodyPr/>
        <a:lstStyle/>
        <a:p>
          <a:endParaRPr lang="en-US"/>
        </a:p>
      </dgm:t>
    </dgm:pt>
    <dgm:pt modelId="{0A77D4F9-FFBE-4DF4-B7B3-597943A24F7A}" type="sibTrans" cxnId="{4B3900F8-BDB2-4155-A78F-37390DC9C399}">
      <dgm:prSet/>
      <dgm:spPr/>
      <dgm:t>
        <a:bodyPr/>
        <a:lstStyle/>
        <a:p>
          <a:endParaRPr lang="en-US"/>
        </a:p>
      </dgm:t>
    </dgm:pt>
    <dgm:pt modelId="{288C4E8D-97CD-4F49-A511-F2D87CB09315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cs typeface="Calibri"/>
            </a:rPr>
            <a:t>Global reach of solution</a:t>
          </a:r>
        </a:p>
      </dgm:t>
    </dgm:pt>
    <dgm:pt modelId="{F2D18D1D-3ABF-4792-BD50-3AADECF8ED4C}" type="parTrans" cxnId="{650B406D-1A4A-4E0B-89E7-14CC6BE48D2B}">
      <dgm:prSet/>
      <dgm:spPr/>
      <dgm:t>
        <a:bodyPr/>
        <a:lstStyle/>
        <a:p>
          <a:endParaRPr lang="en-US"/>
        </a:p>
      </dgm:t>
    </dgm:pt>
    <dgm:pt modelId="{8F5E0CAD-DFA7-4D61-ACBD-933077208730}" type="sibTrans" cxnId="{650B406D-1A4A-4E0B-89E7-14CC6BE48D2B}">
      <dgm:prSet/>
      <dgm:spPr/>
      <dgm:t>
        <a:bodyPr/>
        <a:lstStyle/>
        <a:p>
          <a:endParaRPr lang="en-US"/>
        </a:p>
      </dgm:t>
    </dgm:pt>
    <dgm:pt modelId="{006F2E7D-1DF9-452D-AF85-479E1F79F499}">
      <dgm:prSet phldrT="[Text]"/>
      <dgm:spPr/>
      <dgm:t>
        <a:bodyPr/>
        <a:lstStyle/>
        <a:p>
          <a:r>
            <a:rPr lang="en-US">
              <a:solidFill>
                <a:srgbClr val="000000"/>
              </a:solidFill>
              <a:cs typeface="Calibri"/>
            </a:rPr>
            <a:t>Match Merck's Vision</a:t>
          </a:r>
        </a:p>
      </dgm:t>
    </dgm:pt>
    <dgm:pt modelId="{9E17BE65-F7D2-473C-8DE4-03B6605E2104}" type="parTrans" cxnId="{838AD3D4-CB12-4354-B6FF-5B9E65ACAD70}">
      <dgm:prSet/>
      <dgm:spPr/>
      <dgm:t>
        <a:bodyPr/>
        <a:lstStyle/>
        <a:p>
          <a:endParaRPr lang="en-US"/>
        </a:p>
      </dgm:t>
    </dgm:pt>
    <dgm:pt modelId="{9E497D71-2322-496B-BEC5-6728A1C4B823}" type="sibTrans" cxnId="{838AD3D4-CB12-4354-B6FF-5B9E65ACAD70}">
      <dgm:prSet/>
      <dgm:spPr/>
      <dgm:t>
        <a:bodyPr/>
        <a:lstStyle/>
        <a:p>
          <a:endParaRPr lang="en-US"/>
        </a:p>
      </dgm:t>
    </dgm:pt>
    <dgm:pt modelId="{D2DF8635-4876-4469-BE45-516A4BEA1123}" type="pres">
      <dgm:prSet presAssocID="{B27D40A9-C7D8-4771-8CAA-894DB216924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3B9DECC-7970-4710-B8F1-E47F23E238E7}" type="pres">
      <dgm:prSet presAssocID="{9AB6428D-1006-4D75-8F78-605E3E179C25}" presName="Name5" presStyleLbl="venn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575D8F-8267-4230-930D-06F384CB3858}" type="pres">
      <dgm:prSet presAssocID="{3D78B6A4-95B1-4CC8-B29A-22F992AE494E}" presName="space" presStyleCnt="0"/>
      <dgm:spPr/>
    </dgm:pt>
    <dgm:pt modelId="{28361A85-AA3F-4097-82F0-8064189A0995}" type="pres">
      <dgm:prSet presAssocID="{24E9859D-B5F6-4418-90A8-B709C57BB0AA}" presName="Name5" presStyleLbl="venn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A83772-7F31-4B0D-A9E6-354DA8C63A3C}" type="pres">
      <dgm:prSet presAssocID="{CE47A247-6C39-4FF0-ACB6-FFD0CAFB5A6B}" presName="space" presStyleCnt="0"/>
      <dgm:spPr/>
    </dgm:pt>
    <dgm:pt modelId="{325E3ED2-4F8E-4CF3-B975-704887A20707}" type="pres">
      <dgm:prSet presAssocID="{006F2E7D-1DF9-452D-AF85-479E1F79F499}" presName="Name5" presStyleLbl="venn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B41DE6-5862-472C-9FA0-3B76F24227D7}" type="pres">
      <dgm:prSet presAssocID="{9E497D71-2322-496B-BEC5-6728A1C4B823}" presName="space" presStyleCnt="0"/>
      <dgm:spPr/>
    </dgm:pt>
    <dgm:pt modelId="{E28D428B-36DE-408A-821F-1E4D8BA43148}" type="pres">
      <dgm:prSet presAssocID="{288C4E8D-97CD-4F49-A511-F2D87CB09315}" presName="Name5" presStyleLbl="venn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2F74340-FE5E-4BB0-841F-3CF316B1C9B2}" type="pres">
      <dgm:prSet presAssocID="{8F5E0CAD-DFA7-4D61-ACBD-933077208730}" presName="space" presStyleCnt="0"/>
      <dgm:spPr/>
    </dgm:pt>
    <dgm:pt modelId="{D75495BD-429D-4067-A71B-5F29BFF24516}" type="pres">
      <dgm:prSet presAssocID="{04BD2F41-1ED2-4D8A-B528-92F69A1BD8A2}" presName="Name5" presStyleLbl="venn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10AC7C7-6CB2-4FB4-870D-155ACDACF83B}" type="pres">
      <dgm:prSet presAssocID="{0A77D4F9-FFBE-4DF4-B7B3-597943A24F7A}" presName="space" presStyleCnt="0"/>
      <dgm:spPr/>
    </dgm:pt>
    <dgm:pt modelId="{BBE576CE-CDA1-4CC5-8D37-1E1B3BD37FE1}" type="pres">
      <dgm:prSet presAssocID="{FA183791-AC68-4A0A-A1B6-6094C1FC1351}" presName="Name5" presStyleLbl="venn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5F161AF-6A6D-4644-901B-123AA7629698}" type="presOf" srcId="{24E9859D-B5F6-4418-90A8-B709C57BB0AA}" destId="{28361A85-AA3F-4097-82F0-8064189A0995}" srcOrd="0" destOrd="0" presId="urn:microsoft.com/office/officeart/2005/8/layout/venn3"/>
    <dgm:cxn modelId="{131CB7C3-0006-4747-9520-4B58EC08C762}" srcId="{B27D40A9-C7D8-4771-8CAA-894DB2169249}" destId="{24E9859D-B5F6-4418-90A8-B709C57BB0AA}" srcOrd="1" destOrd="0" parTransId="{F0AEEDF9-C7A8-48F6-841C-B4EA8B9A4709}" sibTransId="{CE47A247-6C39-4FF0-ACB6-FFD0CAFB5A6B}"/>
    <dgm:cxn modelId="{4B3900F8-BDB2-4155-A78F-37390DC9C399}" srcId="{B27D40A9-C7D8-4771-8CAA-894DB2169249}" destId="{04BD2F41-1ED2-4D8A-B528-92F69A1BD8A2}" srcOrd="4" destOrd="0" parTransId="{9EBF985D-B726-43F2-94C0-0820BE467931}" sibTransId="{0A77D4F9-FFBE-4DF4-B7B3-597943A24F7A}"/>
    <dgm:cxn modelId="{30B476D3-ED8F-4479-8559-0BBAFB141811}" srcId="{B27D40A9-C7D8-4771-8CAA-894DB2169249}" destId="{FA183791-AC68-4A0A-A1B6-6094C1FC1351}" srcOrd="5" destOrd="0" parTransId="{C6F22E09-35CE-4574-B613-B94675E8AECD}" sibTransId="{BFC2F268-751B-47AA-9EF9-97D7E0CEF921}"/>
    <dgm:cxn modelId="{BEC0BB3E-10BB-4358-BA00-7EB82C4A6BBD}" type="presOf" srcId="{B27D40A9-C7D8-4771-8CAA-894DB2169249}" destId="{D2DF8635-4876-4469-BE45-516A4BEA1123}" srcOrd="0" destOrd="0" presId="urn:microsoft.com/office/officeart/2005/8/layout/venn3"/>
    <dgm:cxn modelId="{BF7710C4-2E95-417A-9467-331B06B19A08}" type="presOf" srcId="{006F2E7D-1DF9-452D-AF85-479E1F79F499}" destId="{325E3ED2-4F8E-4CF3-B975-704887A20707}" srcOrd="0" destOrd="0" presId="urn:microsoft.com/office/officeart/2005/8/layout/venn3"/>
    <dgm:cxn modelId="{2F3E698C-5FB7-4E44-B6AD-FAAE7D3B31E4}" type="presOf" srcId="{9AB6428D-1006-4D75-8F78-605E3E179C25}" destId="{83B9DECC-7970-4710-B8F1-E47F23E238E7}" srcOrd="0" destOrd="0" presId="urn:microsoft.com/office/officeart/2005/8/layout/venn3"/>
    <dgm:cxn modelId="{838AD3D4-CB12-4354-B6FF-5B9E65ACAD70}" srcId="{B27D40A9-C7D8-4771-8CAA-894DB2169249}" destId="{006F2E7D-1DF9-452D-AF85-479E1F79F499}" srcOrd="2" destOrd="0" parTransId="{9E17BE65-F7D2-473C-8DE4-03B6605E2104}" sibTransId="{9E497D71-2322-496B-BEC5-6728A1C4B823}"/>
    <dgm:cxn modelId="{928BF661-648C-4EDC-83BF-EE3E3789CBB7}" srcId="{B27D40A9-C7D8-4771-8CAA-894DB2169249}" destId="{9AB6428D-1006-4D75-8F78-605E3E179C25}" srcOrd="0" destOrd="0" parTransId="{52195FD1-2D59-4502-9D29-2F84F4483E99}" sibTransId="{3D78B6A4-95B1-4CC8-B29A-22F992AE494E}"/>
    <dgm:cxn modelId="{2C7A6636-295B-436A-AC70-B0212F78FE20}" type="presOf" srcId="{FA183791-AC68-4A0A-A1B6-6094C1FC1351}" destId="{BBE576CE-CDA1-4CC5-8D37-1E1B3BD37FE1}" srcOrd="0" destOrd="0" presId="urn:microsoft.com/office/officeart/2005/8/layout/venn3"/>
    <dgm:cxn modelId="{650B406D-1A4A-4E0B-89E7-14CC6BE48D2B}" srcId="{B27D40A9-C7D8-4771-8CAA-894DB2169249}" destId="{288C4E8D-97CD-4F49-A511-F2D87CB09315}" srcOrd="3" destOrd="0" parTransId="{F2D18D1D-3ABF-4792-BD50-3AADECF8ED4C}" sibTransId="{8F5E0CAD-DFA7-4D61-ACBD-933077208730}"/>
    <dgm:cxn modelId="{B86A79A5-7C6E-45C1-A8F1-FAAE5DC60A82}" type="presOf" srcId="{288C4E8D-97CD-4F49-A511-F2D87CB09315}" destId="{E28D428B-36DE-408A-821F-1E4D8BA43148}" srcOrd="0" destOrd="0" presId="urn:microsoft.com/office/officeart/2005/8/layout/venn3"/>
    <dgm:cxn modelId="{ACF12A3D-FB3B-4FC1-A398-CC7ED9216115}" type="presOf" srcId="{04BD2F41-1ED2-4D8A-B528-92F69A1BD8A2}" destId="{D75495BD-429D-4067-A71B-5F29BFF24516}" srcOrd="0" destOrd="0" presId="urn:microsoft.com/office/officeart/2005/8/layout/venn3"/>
    <dgm:cxn modelId="{5B1C3BF1-A704-4ED3-8356-C580D10974C2}" type="presParOf" srcId="{D2DF8635-4876-4469-BE45-516A4BEA1123}" destId="{83B9DECC-7970-4710-B8F1-E47F23E238E7}" srcOrd="0" destOrd="0" presId="urn:microsoft.com/office/officeart/2005/8/layout/venn3"/>
    <dgm:cxn modelId="{66D808BC-3150-48FD-AC91-EFCD14B6DDD3}" type="presParOf" srcId="{D2DF8635-4876-4469-BE45-516A4BEA1123}" destId="{0C575D8F-8267-4230-930D-06F384CB3858}" srcOrd="1" destOrd="0" presId="urn:microsoft.com/office/officeart/2005/8/layout/venn3"/>
    <dgm:cxn modelId="{5C116ADA-D501-4D1F-8921-D55E136A2C0F}" type="presParOf" srcId="{D2DF8635-4876-4469-BE45-516A4BEA1123}" destId="{28361A85-AA3F-4097-82F0-8064189A0995}" srcOrd="2" destOrd="0" presId="urn:microsoft.com/office/officeart/2005/8/layout/venn3"/>
    <dgm:cxn modelId="{4E84C5F7-7581-4902-96AE-E1074AB05F43}" type="presParOf" srcId="{D2DF8635-4876-4469-BE45-516A4BEA1123}" destId="{C4A83772-7F31-4B0D-A9E6-354DA8C63A3C}" srcOrd="3" destOrd="0" presId="urn:microsoft.com/office/officeart/2005/8/layout/venn3"/>
    <dgm:cxn modelId="{06338565-91A2-4B23-894D-19E403D16BBA}" type="presParOf" srcId="{D2DF8635-4876-4469-BE45-516A4BEA1123}" destId="{325E3ED2-4F8E-4CF3-B975-704887A20707}" srcOrd="4" destOrd="0" presId="urn:microsoft.com/office/officeart/2005/8/layout/venn3"/>
    <dgm:cxn modelId="{C88FF8C0-1ACC-4BAB-85DE-E597BFA5FAA2}" type="presParOf" srcId="{D2DF8635-4876-4469-BE45-516A4BEA1123}" destId="{18B41DE6-5862-472C-9FA0-3B76F24227D7}" srcOrd="5" destOrd="0" presId="urn:microsoft.com/office/officeart/2005/8/layout/venn3"/>
    <dgm:cxn modelId="{FAE62310-B4D3-4FFF-99E4-5E3DC70ECC02}" type="presParOf" srcId="{D2DF8635-4876-4469-BE45-516A4BEA1123}" destId="{E28D428B-36DE-408A-821F-1E4D8BA43148}" srcOrd="6" destOrd="0" presId="urn:microsoft.com/office/officeart/2005/8/layout/venn3"/>
    <dgm:cxn modelId="{2FDECA87-0460-4A43-8121-1D5C8F5EBC74}" type="presParOf" srcId="{D2DF8635-4876-4469-BE45-516A4BEA1123}" destId="{32F74340-FE5E-4BB0-841F-3CF316B1C9B2}" srcOrd="7" destOrd="0" presId="urn:microsoft.com/office/officeart/2005/8/layout/venn3"/>
    <dgm:cxn modelId="{45226D1D-C64F-4841-89C3-E7941605075E}" type="presParOf" srcId="{D2DF8635-4876-4469-BE45-516A4BEA1123}" destId="{D75495BD-429D-4067-A71B-5F29BFF24516}" srcOrd="8" destOrd="0" presId="urn:microsoft.com/office/officeart/2005/8/layout/venn3"/>
    <dgm:cxn modelId="{583635E8-7A8D-4F66-99B4-77E762445792}" type="presParOf" srcId="{D2DF8635-4876-4469-BE45-516A4BEA1123}" destId="{310AC7C7-6CB2-4FB4-870D-155ACDACF83B}" srcOrd="9" destOrd="0" presId="urn:microsoft.com/office/officeart/2005/8/layout/venn3"/>
    <dgm:cxn modelId="{32A3A141-DCB7-4975-BAB1-3DA06CEA2E08}" type="presParOf" srcId="{D2DF8635-4876-4469-BE45-516A4BEA1123}" destId="{BBE576CE-CDA1-4CC5-8D37-1E1B3BD37FE1}" srcOrd="10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B9DECC-7970-4710-B8F1-E47F23E238E7}">
      <dsp:nvSpPr>
        <dsp:cNvPr id="0" name=""/>
        <dsp:cNvSpPr/>
      </dsp:nvSpPr>
      <dsp:spPr>
        <a:xfrm>
          <a:off x="1000" y="2054510"/>
          <a:ext cx="1638929" cy="1638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0196" tIns="20320" rIns="90196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>
              <a:solidFill>
                <a:srgbClr val="000000"/>
              </a:solidFill>
              <a:cs typeface="Calibri"/>
            </a:rPr>
            <a:t>% of Match for Selected Innovation Field</a:t>
          </a:r>
        </a:p>
      </dsp:txBody>
      <dsp:txXfrm>
        <a:off x="241016" y="2294526"/>
        <a:ext cx="1158897" cy="1158897"/>
      </dsp:txXfrm>
    </dsp:sp>
    <dsp:sp modelId="{28361A85-AA3F-4097-82F0-8064189A0995}">
      <dsp:nvSpPr>
        <dsp:cNvPr id="0" name=""/>
        <dsp:cNvSpPr/>
      </dsp:nvSpPr>
      <dsp:spPr>
        <a:xfrm>
          <a:off x="1312144" y="2054510"/>
          <a:ext cx="1638929" cy="1638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0196" tIns="20320" rIns="90196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>
              <a:solidFill>
                <a:srgbClr val="000000"/>
              </a:solidFill>
              <a:cs typeface="Calibri"/>
            </a:rPr>
            <a:t>Your Scientific Approach to Solution</a:t>
          </a:r>
        </a:p>
      </dsp:txBody>
      <dsp:txXfrm>
        <a:off x="1552160" y="2294526"/>
        <a:ext cx="1158897" cy="1158897"/>
      </dsp:txXfrm>
    </dsp:sp>
    <dsp:sp modelId="{325E3ED2-4F8E-4CF3-B975-704887A20707}">
      <dsp:nvSpPr>
        <dsp:cNvPr id="0" name=""/>
        <dsp:cNvSpPr/>
      </dsp:nvSpPr>
      <dsp:spPr>
        <a:xfrm>
          <a:off x="2623287" y="2054510"/>
          <a:ext cx="1638929" cy="1638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0196" tIns="20320" rIns="90196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>
              <a:solidFill>
                <a:srgbClr val="000000"/>
              </a:solidFill>
              <a:cs typeface="Calibri"/>
            </a:rPr>
            <a:t>Match Merck's Vision</a:t>
          </a:r>
        </a:p>
      </dsp:txBody>
      <dsp:txXfrm>
        <a:off x="2863303" y="2294526"/>
        <a:ext cx="1158897" cy="1158897"/>
      </dsp:txXfrm>
    </dsp:sp>
    <dsp:sp modelId="{E28D428B-36DE-408A-821F-1E4D8BA43148}">
      <dsp:nvSpPr>
        <dsp:cNvPr id="0" name=""/>
        <dsp:cNvSpPr/>
      </dsp:nvSpPr>
      <dsp:spPr>
        <a:xfrm>
          <a:off x="3934431" y="2054510"/>
          <a:ext cx="1638929" cy="1638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0196" tIns="20320" rIns="90196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>
              <a:solidFill>
                <a:srgbClr val="000000"/>
              </a:solidFill>
              <a:cs typeface="Calibri"/>
            </a:rPr>
            <a:t>Global reach of solution</a:t>
          </a:r>
        </a:p>
      </dsp:txBody>
      <dsp:txXfrm>
        <a:off x="4174447" y="2294526"/>
        <a:ext cx="1158897" cy="1158897"/>
      </dsp:txXfrm>
    </dsp:sp>
    <dsp:sp modelId="{D75495BD-429D-4067-A71B-5F29BFF24516}">
      <dsp:nvSpPr>
        <dsp:cNvPr id="0" name=""/>
        <dsp:cNvSpPr/>
      </dsp:nvSpPr>
      <dsp:spPr>
        <a:xfrm>
          <a:off x="5245574" y="2054510"/>
          <a:ext cx="1638929" cy="1638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0196" tIns="20320" rIns="90196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>
              <a:solidFill>
                <a:srgbClr val="000000"/>
              </a:solidFill>
              <a:cs typeface="Calibri"/>
            </a:rPr>
            <a:t>Disruption Ranking</a:t>
          </a:r>
        </a:p>
      </dsp:txBody>
      <dsp:txXfrm>
        <a:off x="5485590" y="2294526"/>
        <a:ext cx="1158897" cy="1158897"/>
      </dsp:txXfrm>
    </dsp:sp>
    <dsp:sp modelId="{BBE576CE-CDA1-4CC5-8D37-1E1B3BD37FE1}">
      <dsp:nvSpPr>
        <dsp:cNvPr id="0" name=""/>
        <dsp:cNvSpPr/>
      </dsp:nvSpPr>
      <dsp:spPr>
        <a:xfrm>
          <a:off x="6556718" y="2054510"/>
          <a:ext cx="1638929" cy="163892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90196" tIns="20320" rIns="90196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>
              <a:solidFill>
                <a:srgbClr val="000000"/>
              </a:solidFill>
              <a:cs typeface="Calibri"/>
            </a:rPr>
            <a:t>Your vision and goals of your Solution</a:t>
          </a:r>
        </a:p>
      </dsp:txBody>
      <dsp:txXfrm>
        <a:off x="6796734" y="2294526"/>
        <a:ext cx="1158897" cy="11588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8479-9318-4785-9D09-71878D0FB88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FE3F7-0C4A-4C7B-B5C9-9803FEB36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833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8479-9318-4785-9D09-71878D0FB88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FE3F7-0C4A-4C7B-B5C9-9803FEB36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320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8479-9318-4785-9D09-71878D0FB88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FE3F7-0C4A-4C7B-B5C9-9803FEB36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7562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8479-9318-4785-9D09-71878D0FB88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FE3F7-0C4A-4C7B-B5C9-9803FEB36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9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8479-9318-4785-9D09-71878D0FB88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FE3F7-0C4A-4C7B-B5C9-9803FEB36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90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8479-9318-4785-9D09-71878D0FB88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FE3F7-0C4A-4C7B-B5C9-9803FEB36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617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8479-9318-4785-9D09-71878D0FB88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FE3F7-0C4A-4C7B-B5C9-9803FEB36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8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8479-9318-4785-9D09-71878D0FB88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FE3F7-0C4A-4C7B-B5C9-9803FEB36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745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8479-9318-4785-9D09-71878D0FB88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FE3F7-0C4A-4C7B-B5C9-9803FEB36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7564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8479-9318-4785-9D09-71878D0FB88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FE3F7-0C4A-4C7B-B5C9-9803FEB36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307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D8479-9318-4785-9D09-71878D0FB88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8FE3F7-0C4A-4C7B-B5C9-9803FEB36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715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D8479-9318-4785-9D09-71878D0FB884}" type="datetimeFigureOut">
              <a:rPr lang="en-US" smtClean="0"/>
              <a:t>4/14/2019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8FE3F7-0C4A-4C7B-B5C9-9803FEB36B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14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innovationcenter.merckgroup.com/get-involved/accelerator/overview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25.png"/><Relationship Id="rId4" Type="http://schemas.openxmlformats.org/officeDocument/2006/relationships/hyperlink" Target="http://productfield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6847" y="6266330"/>
            <a:ext cx="757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2"/>
              </a:rPr>
              <a:t>https://innovationcenter.merckgroup.com/get-involved/accelerator/overview/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4186"/>
            <a:ext cx="11900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bg1">
                    <a:lumMod val="95000"/>
                  </a:schemeClr>
                </a:solidFill>
              </a:rPr>
              <a:t>Merck Accelerator Program UX Consulting </a:t>
            </a:r>
            <a:r>
              <a:rPr lang="en-DE" sz="3600" dirty="0" smtClean="0">
                <a:solidFill>
                  <a:schemeClr val="bg1">
                    <a:lumMod val="95000"/>
                  </a:schemeClr>
                </a:solidFill>
              </a:rPr>
              <a:t>–</a:t>
            </a:r>
            <a:r>
              <a:rPr lang="en-GB" sz="3600" dirty="0" smtClean="0">
                <a:solidFill>
                  <a:schemeClr val="bg1">
                    <a:lumMod val="95000"/>
                  </a:schemeClr>
                </a:solidFill>
              </a:rPr>
              <a:t> Few Observations</a:t>
            </a:r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6847" y="757410"/>
            <a:ext cx="10233212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sz="2400" b="1" dirty="0" smtClean="0">
                <a:solidFill>
                  <a:schemeClr val="bg1">
                    <a:lumMod val="95000"/>
                  </a:schemeClr>
                </a:solidFill>
              </a:rPr>
              <a:t>Content Strategy</a:t>
            </a:r>
          </a:p>
          <a:p>
            <a:r>
              <a:rPr lang="en-GB" b="1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GB" b="1" dirty="0" smtClean="0">
                <a:solidFill>
                  <a:schemeClr val="bg1">
                    <a:lumMod val="95000"/>
                  </a:schemeClr>
                </a:solidFill>
              </a:rPr>
              <a:t>Key Information's required for start-ups missing</a:t>
            </a:r>
          </a:p>
          <a:p>
            <a:r>
              <a:rPr lang="en-GB" b="1" dirty="0" smtClean="0">
                <a:solidFill>
                  <a:schemeClr val="bg1">
                    <a:lumMod val="95000"/>
                  </a:schemeClr>
                </a:solidFill>
              </a:rPr>
              <a:t>	Insights about 3 Month Accelerator program missing</a:t>
            </a:r>
          </a:p>
          <a:p>
            <a:pPr>
              <a:lnSpc>
                <a:spcPct val="200000"/>
              </a:lnSpc>
            </a:pPr>
            <a:r>
              <a:rPr lang="en-GB" sz="2400" b="1" dirty="0" smtClean="0">
                <a:solidFill>
                  <a:schemeClr val="bg1">
                    <a:lumMod val="95000"/>
                  </a:schemeClr>
                </a:solidFill>
              </a:rPr>
              <a:t>User Research</a:t>
            </a:r>
          </a:p>
          <a:p>
            <a:pPr>
              <a:lnSpc>
                <a:spcPct val="200000"/>
              </a:lnSpc>
            </a:pPr>
            <a:r>
              <a:rPr lang="en-GB" b="1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GB" b="1" dirty="0" smtClean="0">
                <a:solidFill>
                  <a:schemeClr val="bg1">
                    <a:lumMod val="95000"/>
                  </a:schemeClr>
                </a:solidFill>
              </a:rPr>
              <a:t>Lack precise user research data though target audience is defined</a:t>
            </a:r>
          </a:p>
          <a:p>
            <a:pPr>
              <a:lnSpc>
                <a:spcPct val="200000"/>
              </a:lnSpc>
            </a:pPr>
            <a:r>
              <a:rPr lang="en-GB" sz="2400" b="1" dirty="0" smtClean="0">
                <a:solidFill>
                  <a:schemeClr val="bg1">
                    <a:lumMod val="95000"/>
                  </a:schemeClr>
                </a:solidFill>
              </a:rPr>
              <a:t>Information Architecture</a:t>
            </a:r>
          </a:p>
          <a:p>
            <a:pPr>
              <a:lnSpc>
                <a:spcPct val="200000"/>
              </a:lnSpc>
            </a:pPr>
            <a:r>
              <a:rPr lang="en-GB" b="1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GB" b="1" dirty="0" smtClean="0">
                <a:solidFill>
                  <a:schemeClr val="bg1">
                    <a:lumMod val="95000"/>
                  </a:schemeClr>
                </a:solidFill>
              </a:rPr>
              <a:t>Inconsistent, Misleading Navigation</a:t>
            </a:r>
          </a:p>
          <a:p>
            <a:pPr>
              <a:lnSpc>
                <a:spcPct val="200000"/>
              </a:lnSpc>
            </a:pPr>
            <a:r>
              <a:rPr lang="en-GB" sz="2400" b="1" dirty="0" smtClean="0">
                <a:solidFill>
                  <a:schemeClr val="bg1">
                    <a:lumMod val="95000"/>
                  </a:schemeClr>
                </a:solidFill>
              </a:rPr>
              <a:t>Visual Design</a:t>
            </a:r>
          </a:p>
          <a:p>
            <a:r>
              <a:rPr lang="en-GB" b="1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GB" b="1" dirty="0" smtClean="0">
                <a:solidFill>
                  <a:schemeClr val="bg1">
                    <a:lumMod val="95000"/>
                  </a:schemeClr>
                </a:solidFill>
              </a:rPr>
              <a:t>Visual representation of Information missing</a:t>
            </a:r>
          </a:p>
          <a:p>
            <a:r>
              <a:rPr lang="en-GB" b="1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GB" b="1" dirty="0" smtClean="0">
                <a:solidFill>
                  <a:schemeClr val="bg1">
                    <a:lumMod val="95000"/>
                  </a:schemeClr>
                </a:solidFill>
              </a:rPr>
              <a:t>Key functions like Apply button is missing</a:t>
            </a:r>
          </a:p>
          <a:p>
            <a:r>
              <a:rPr lang="en-GB" b="1" dirty="0">
                <a:solidFill>
                  <a:schemeClr val="bg1">
                    <a:lumMod val="95000"/>
                  </a:schemeClr>
                </a:solidFill>
              </a:rPr>
              <a:t>	</a:t>
            </a:r>
            <a:r>
              <a:rPr lang="en-GB" b="1" dirty="0" smtClean="0">
                <a:solidFill>
                  <a:schemeClr val="bg1">
                    <a:lumMod val="95000"/>
                  </a:schemeClr>
                </a:solidFill>
              </a:rPr>
              <a:t>Usability issues</a:t>
            </a:r>
          </a:p>
          <a:p>
            <a:pPr>
              <a:lnSpc>
                <a:spcPct val="200000"/>
              </a:lnSpc>
            </a:pPr>
            <a:endParaRPr lang="en-GB" b="1" dirty="0" smtClean="0">
              <a:solidFill>
                <a:schemeClr val="bg1">
                  <a:lumMod val="95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922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24186"/>
            <a:ext cx="11900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bg1">
                    <a:lumMod val="95000"/>
                  </a:schemeClr>
                </a:solidFill>
              </a:rPr>
              <a:t>Merck Accelerator Program UX Consulting </a:t>
            </a:r>
            <a:r>
              <a:rPr lang="en-DE" sz="3600" dirty="0" smtClean="0">
                <a:solidFill>
                  <a:schemeClr val="bg1">
                    <a:lumMod val="95000"/>
                  </a:schemeClr>
                </a:solidFill>
              </a:rPr>
              <a:t>–</a:t>
            </a:r>
            <a:r>
              <a:rPr lang="en-GB" sz="3600" dirty="0" smtClean="0">
                <a:solidFill>
                  <a:schemeClr val="bg1">
                    <a:lumMod val="95000"/>
                  </a:schemeClr>
                </a:solidFill>
              </a:rPr>
              <a:t> Proposed UX</a:t>
            </a:r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45D2CCD6-987A-480B-8A5E-5A36E0DBD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5143" y="574398"/>
            <a:ext cx="2326160" cy="1353449"/>
          </a:xfrm>
          <a:prstGeom prst="rect">
            <a:avLst/>
          </a:prstGeom>
        </p:spPr>
      </p:pic>
      <p:pic>
        <p:nvPicPr>
          <p:cNvPr id="7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8B8ADC3F-57A5-4313-89EB-7C539BC06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683" y="1907044"/>
            <a:ext cx="2332768" cy="974153"/>
          </a:xfrm>
          <a:prstGeom prst="rect">
            <a:avLst/>
          </a:prstGeom>
        </p:spPr>
      </p:pic>
      <p:pic>
        <p:nvPicPr>
          <p:cNvPr id="8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6E942A05-1A0B-4BBC-8015-6539D0032F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683" y="2868595"/>
            <a:ext cx="2337918" cy="945754"/>
          </a:xfrm>
          <a:prstGeom prst="rect">
            <a:avLst/>
          </a:prstGeom>
        </p:spPr>
      </p:pic>
      <p:pic>
        <p:nvPicPr>
          <p:cNvPr id="9" name="Picture 10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D2AC650-337D-441E-9F71-E39D41058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3683" y="3781576"/>
            <a:ext cx="2337917" cy="1457281"/>
          </a:xfrm>
          <a:prstGeom prst="rect">
            <a:avLst/>
          </a:prstGeom>
        </p:spPr>
      </p:pic>
      <p:pic>
        <p:nvPicPr>
          <p:cNvPr id="10" name="Picture 12" descr="A close up of a device&#10;&#10;Description generated with very high confidence">
            <a:extLst>
              <a:ext uri="{FF2B5EF4-FFF2-40B4-BE49-F238E27FC236}">
                <a16:creationId xmlns:a16="http://schemas.microsoft.com/office/drawing/2014/main" id="{9346F3F5-BE42-4CEA-9957-6D222915B5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45143" y="5246957"/>
            <a:ext cx="2341606" cy="1538478"/>
          </a:xfrm>
          <a:prstGeom prst="rect">
            <a:avLst/>
          </a:prstGeom>
        </p:spPr>
      </p:pic>
      <p:pic>
        <p:nvPicPr>
          <p:cNvPr id="11" name="Picture 14">
            <a:extLst>
              <a:ext uri="{FF2B5EF4-FFF2-40B4-BE49-F238E27FC236}">
                <a16:creationId xmlns:a16="http://schemas.microsoft.com/office/drawing/2014/main" id="{C45FA36F-1CCA-4BF1-8E5B-8F980DBC27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94142" y="638664"/>
            <a:ext cx="3956046" cy="621933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79076" y="2741307"/>
            <a:ext cx="1689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95000"/>
                  </a:schemeClr>
                </a:solidFill>
              </a:rPr>
              <a:t>Single Page Accelerator Programs Page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95381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97784" y="49317"/>
            <a:ext cx="9025327" cy="6694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97784" y="49317"/>
            <a:ext cx="9025327" cy="8383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8372922" y="73975"/>
            <a:ext cx="1023363" cy="763860"/>
          </a:xfrm>
          <a:prstGeom prst="rect">
            <a:avLst/>
          </a:prstGeom>
          <a:solidFill>
            <a:srgbClr val="93CDDD"/>
          </a:solidFill>
          <a:ln>
            <a:solidFill>
              <a:srgbClr val="DBEE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TextBox 10"/>
          <p:cNvSpPr txBox="1"/>
          <p:nvPr/>
        </p:nvSpPr>
        <p:spPr>
          <a:xfrm>
            <a:off x="8532986" y="347994"/>
            <a:ext cx="789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APPLY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32742" y="3289785"/>
            <a:ext cx="8963543" cy="34541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3" name="Rectangle 12"/>
          <p:cNvSpPr/>
          <p:nvPr/>
        </p:nvSpPr>
        <p:spPr>
          <a:xfrm>
            <a:off x="397784" y="887687"/>
            <a:ext cx="8986307" cy="3797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Rectangle 13"/>
          <p:cNvSpPr/>
          <p:nvPr/>
        </p:nvSpPr>
        <p:spPr>
          <a:xfrm>
            <a:off x="358763" y="890763"/>
            <a:ext cx="2549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50000"/>
                  </a:schemeClr>
                </a:solidFill>
              </a:rPr>
              <a:t>Our Accelerator Program</a:t>
            </a:r>
            <a:endParaRPr lang="en-US" sz="18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01643" y="1400704"/>
            <a:ext cx="12947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rgbClr val="A6A6A6"/>
                </a:solidFill>
              </a:rPr>
              <a:t>We run a</a:t>
            </a:r>
            <a:endParaRPr lang="en-US" sz="1800" b="1">
              <a:solidFill>
                <a:srgbClr val="A6A6A6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689702" y="1062740"/>
            <a:ext cx="1294796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9900" b="1">
                <a:solidFill>
                  <a:schemeClr val="bg1">
                    <a:lumMod val="50000"/>
                  </a:schemeClr>
                </a:solidFill>
              </a:rPr>
              <a:t>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016445" y="3622822"/>
            <a:ext cx="2280992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65000"/>
                  </a:schemeClr>
                </a:solidFill>
              </a:rPr>
              <a:t>months intensive program for startups</a:t>
            </a:r>
            <a:endParaRPr lang="en-US" sz="18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182177" y="1675558"/>
            <a:ext cx="2572457" cy="2239653"/>
          </a:xfrm>
          <a:prstGeom prst="rect">
            <a:avLst/>
          </a:prstGeom>
          <a:solidFill>
            <a:srgbClr val="FFFFFF"/>
          </a:solidFill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9" name="Rectangle 18"/>
          <p:cNvSpPr/>
          <p:nvPr/>
        </p:nvSpPr>
        <p:spPr>
          <a:xfrm>
            <a:off x="5906983" y="1640626"/>
            <a:ext cx="2572457" cy="2349744"/>
          </a:xfrm>
          <a:prstGeom prst="rect">
            <a:avLst/>
          </a:prstGeom>
          <a:solidFill>
            <a:srgbClr val="FFFFFF"/>
          </a:solidFill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0" name="Rectangle 19"/>
          <p:cNvSpPr/>
          <p:nvPr/>
        </p:nvSpPr>
        <p:spPr>
          <a:xfrm>
            <a:off x="5203686" y="1541123"/>
            <a:ext cx="2909805" cy="2596324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1" name="Rectangle 20"/>
          <p:cNvSpPr/>
          <p:nvPr/>
        </p:nvSpPr>
        <p:spPr>
          <a:xfrm>
            <a:off x="5203685" y="1541123"/>
            <a:ext cx="129479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rgbClr val="A6A6A6"/>
                </a:solidFill>
              </a:rPr>
              <a:t>Month 1</a:t>
            </a:r>
            <a:endParaRPr lang="en-US" sz="1800" b="1">
              <a:solidFill>
                <a:srgbClr val="A6A6A6"/>
              </a:solidFill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685" y="2101599"/>
            <a:ext cx="1163527" cy="1163527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5289994" y="3552671"/>
            <a:ext cx="2823497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65000"/>
                  </a:schemeClr>
                </a:solidFill>
              </a:rPr>
              <a:t>Kick off / Solution / Product Understanding</a:t>
            </a:r>
            <a:endParaRPr lang="en-US" sz="18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109513" y="4358707"/>
            <a:ext cx="3768399" cy="76200"/>
          </a:xfrm>
          <a:prstGeom prst="rect">
            <a:avLst/>
          </a:prstGeom>
          <a:solidFill>
            <a:schemeClr val="bg1"/>
          </a:solidFill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5" name="Decision 14"/>
          <p:cNvSpPr/>
          <p:nvPr/>
        </p:nvSpPr>
        <p:spPr>
          <a:xfrm>
            <a:off x="5380729" y="4273067"/>
            <a:ext cx="221935" cy="245709"/>
          </a:xfrm>
          <a:prstGeom prst="flowChartDecision">
            <a:avLst/>
          </a:prstGeom>
          <a:solidFill>
            <a:srgbClr val="7F7F7F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6" name="Decision 49"/>
          <p:cNvSpPr/>
          <p:nvPr/>
        </p:nvSpPr>
        <p:spPr>
          <a:xfrm>
            <a:off x="6795905" y="4302612"/>
            <a:ext cx="221935" cy="245709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7" name="Decision 50"/>
          <p:cNvSpPr/>
          <p:nvPr/>
        </p:nvSpPr>
        <p:spPr>
          <a:xfrm>
            <a:off x="8537848" y="4302612"/>
            <a:ext cx="221935" cy="245709"/>
          </a:xfrm>
          <a:prstGeom prst="flowChartDecision">
            <a:avLst/>
          </a:prstGeom>
          <a:solidFill>
            <a:srgbClr val="F2F2F2"/>
          </a:solidFill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8" name="Rectangle 27"/>
          <p:cNvSpPr/>
          <p:nvPr/>
        </p:nvSpPr>
        <p:spPr>
          <a:xfrm>
            <a:off x="460673" y="4803505"/>
            <a:ext cx="2549568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50000"/>
                  </a:schemeClr>
                </a:solidFill>
              </a:rPr>
              <a:t>Who We Look For</a:t>
            </a:r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3632608" y="6236126"/>
            <a:ext cx="2549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accent2">
                    <a:lumMod val="75000"/>
                  </a:schemeClr>
                </a:solidFill>
              </a:rPr>
              <a:t>Continued in Next Slide</a:t>
            </a:r>
            <a:endParaRPr lang="en-US" sz="18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" name="Callout: Line with Border and Accent Bar 11">
            <a:extLst>
              <a:ext uri="{FF2B5EF4-FFF2-40B4-BE49-F238E27FC236}">
                <a16:creationId xmlns:a16="http://schemas.microsoft.com/office/drawing/2014/main" id="{803EDD81-DF77-4409-8F04-778D40DA1C26}"/>
              </a:ext>
            </a:extLst>
          </p:cNvPr>
          <p:cNvSpPr/>
          <p:nvPr/>
        </p:nvSpPr>
        <p:spPr>
          <a:xfrm>
            <a:off x="9809204" y="749149"/>
            <a:ext cx="2304534" cy="1009092"/>
          </a:xfrm>
          <a:prstGeom prst="accentBorderCallout1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cs typeface="Calibri"/>
              </a:rPr>
              <a:t>Suggestion: </a:t>
            </a:r>
            <a:r>
              <a:rPr lang="en-US" sz="1200">
                <a:cs typeface="Calibri"/>
              </a:rPr>
              <a:t>Accelerator Program  Overview is missing or its not expressed properly anywhere in current website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F88A81-5690-49F6-B7F3-2F7349B3859C}"/>
              </a:ext>
            </a:extLst>
          </p:cNvPr>
          <p:cNvSpPr txBox="1"/>
          <p:nvPr/>
        </p:nvSpPr>
        <p:spPr>
          <a:xfrm>
            <a:off x="1634004" y="320465"/>
            <a:ext cx="98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Home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C1C30DD-2DA9-4903-ACF8-1580572D09C1}"/>
              </a:ext>
            </a:extLst>
          </p:cNvPr>
          <p:cNvSpPr txBox="1"/>
          <p:nvPr/>
        </p:nvSpPr>
        <p:spPr>
          <a:xfrm>
            <a:off x="2184475" y="320465"/>
            <a:ext cx="1512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Our Programs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0DB46C1-277C-41DC-9A69-E935BCBBF02C}"/>
              </a:ext>
            </a:extLst>
          </p:cNvPr>
          <p:cNvSpPr txBox="1"/>
          <p:nvPr/>
        </p:nvSpPr>
        <p:spPr>
          <a:xfrm>
            <a:off x="4927652" y="315317"/>
            <a:ext cx="176479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/>
              <a:t>News, Events</a:t>
            </a:r>
            <a:r>
              <a:rPr lang="en-US" sz="1400">
                <a:cs typeface="Calibri"/>
              </a:rPr>
              <a:t> &amp; Blogs</a:t>
            </a:r>
            <a:endParaRPr lang="en-US" sz="14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52A555-BFA1-47D4-AAE1-F6C94C88900B}"/>
              </a:ext>
            </a:extLst>
          </p:cNvPr>
          <p:cNvSpPr txBox="1"/>
          <p:nvPr/>
        </p:nvSpPr>
        <p:spPr>
          <a:xfrm>
            <a:off x="6688159" y="320285"/>
            <a:ext cx="137111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>
                <a:cs typeface="Calibri"/>
              </a:rPr>
              <a:t>FAQ &amp; Contact</a:t>
            </a: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6DC15E55-B39D-43ED-9258-355C9503CC84}"/>
              </a:ext>
            </a:extLst>
          </p:cNvPr>
          <p:cNvSpPr/>
          <p:nvPr/>
        </p:nvSpPr>
        <p:spPr>
          <a:xfrm>
            <a:off x="1854333" y="652900"/>
            <a:ext cx="209604" cy="184935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8AE866F-F8FF-4312-80D0-5FD8989EE781}"/>
              </a:ext>
            </a:extLst>
          </p:cNvPr>
          <p:cNvSpPr txBox="1"/>
          <p:nvPr/>
        </p:nvSpPr>
        <p:spPr>
          <a:xfrm>
            <a:off x="3359310" y="320375"/>
            <a:ext cx="1021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People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A81545-F83D-45D8-83F8-2D663B5DC0FC}"/>
              </a:ext>
            </a:extLst>
          </p:cNvPr>
          <p:cNvSpPr txBox="1"/>
          <p:nvPr/>
        </p:nvSpPr>
        <p:spPr>
          <a:xfrm>
            <a:off x="4101562" y="320285"/>
            <a:ext cx="94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Startups</a:t>
            </a:r>
          </a:p>
        </p:txBody>
      </p:sp>
      <p:pic>
        <p:nvPicPr>
          <p:cNvPr id="38" name="Picture 18" descr="A close up of a logo&#10;&#10;Description generated with high confidence">
            <a:extLst>
              <a:ext uri="{FF2B5EF4-FFF2-40B4-BE49-F238E27FC236}">
                <a16:creationId xmlns:a16="http://schemas.microsoft.com/office/drawing/2014/main" id="{7DB8D4FA-931D-499F-A4C8-CC98E38FB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580" y="-246886"/>
            <a:ext cx="1405582" cy="140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29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02136" y="49317"/>
            <a:ext cx="9025327" cy="6694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02136" y="49317"/>
            <a:ext cx="9025327" cy="8383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1" name="Rectangle 40"/>
          <p:cNvSpPr/>
          <p:nvPr/>
        </p:nvSpPr>
        <p:spPr>
          <a:xfrm>
            <a:off x="8130935" y="73975"/>
            <a:ext cx="1023363" cy="763860"/>
          </a:xfrm>
          <a:prstGeom prst="rect">
            <a:avLst/>
          </a:prstGeom>
          <a:solidFill>
            <a:srgbClr val="93CDDD"/>
          </a:solidFill>
          <a:ln>
            <a:solidFill>
              <a:srgbClr val="DBEE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2" name="TextBox 41"/>
          <p:cNvSpPr txBox="1"/>
          <p:nvPr/>
        </p:nvSpPr>
        <p:spPr>
          <a:xfrm>
            <a:off x="8290999" y="347994"/>
            <a:ext cx="789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APPLY</a:t>
            </a:r>
          </a:p>
        </p:txBody>
      </p:sp>
      <p:sp>
        <p:nvSpPr>
          <p:cNvPr id="43" name="Rectangle 42"/>
          <p:cNvSpPr/>
          <p:nvPr/>
        </p:nvSpPr>
        <p:spPr>
          <a:xfrm>
            <a:off x="311464" y="1121590"/>
            <a:ext cx="411001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50000"/>
                  </a:schemeClr>
                </a:solidFill>
              </a:rPr>
              <a:t>Your Workplace – Merck Innovation Center</a:t>
            </a:r>
            <a:endParaRPr lang="en-US" sz="1800" b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4507458" y="1565783"/>
            <a:ext cx="4567713" cy="5005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 b="1">
              <a:solidFill>
                <a:srgbClr val="7F7F7F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25827" y="1984967"/>
            <a:ext cx="4051816" cy="39576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>
                <a:solidFill>
                  <a:srgbClr val="7F7F7F"/>
                </a:solidFill>
              </a:rPr>
              <a:t>Merck Innovation Center Video</a:t>
            </a:r>
          </a:p>
        </p:txBody>
      </p:sp>
      <p:sp>
        <p:nvSpPr>
          <p:cNvPr id="46" name="Decision 32"/>
          <p:cNvSpPr/>
          <p:nvPr/>
        </p:nvSpPr>
        <p:spPr>
          <a:xfrm>
            <a:off x="6124936" y="1121591"/>
            <a:ext cx="2000850" cy="863235"/>
          </a:xfrm>
          <a:prstGeom prst="flowChartDecision">
            <a:avLst/>
          </a:prstGeom>
          <a:solidFill>
            <a:srgbClr val="D9D9D9"/>
          </a:solidFill>
          <a:ln>
            <a:solidFill>
              <a:srgbClr val="D9D9D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</a:rPr>
              <a:t>Program Benefits</a:t>
            </a:r>
            <a:endParaRPr lang="en-US" sz="1400" b="1">
              <a:solidFill>
                <a:schemeClr val="tx1">
                  <a:lumMod val="65000"/>
                  <a:lumOff val="35000"/>
                </a:schemeClr>
              </a:solidFill>
              <a:cs typeface="Calibri"/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5413209" y="2071271"/>
            <a:ext cx="3558832" cy="3821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Select your Mentor from our Pool </a:t>
            </a:r>
            <a:endParaRPr lang="en-US" sz="1200">
              <a:cs typeface="Calibri"/>
            </a:endParaRPr>
          </a:p>
          <a:p>
            <a:pPr algn="ctr"/>
            <a:r>
              <a:rPr lang="en-US" sz="800"/>
              <a:t>(Scientists / tech Experts / Industry Leaders / Domain Experts)</a:t>
            </a:r>
            <a:endParaRPr lang="en-US" sz="800">
              <a:cs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5413209" y="2539772"/>
            <a:ext cx="3558832" cy="3575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Access to Global Markets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413209" y="3407252"/>
            <a:ext cx="3558832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Know your value with us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413209" y="3846643"/>
            <a:ext cx="3558832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Access Labs, Tools and our Platforms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378223" y="2979847"/>
            <a:ext cx="3589867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No Questions Asked – Exit Policy</a:t>
            </a:r>
          </a:p>
        </p:txBody>
      </p:sp>
      <p:sp>
        <p:nvSpPr>
          <p:cNvPr id="52" name="Rectangle 51"/>
          <p:cNvSpPr/>
          <p:nvPr/>
        </p:nvSpPr>
        <p:spPr>
          <a:xfrm>
            <a:off x="5413209" y="4287061"/>
            <a:ext cx="3558832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Your Solution, Your Patent / Ownership</a:t>
            </a:r>
          </a:p>
        </p:txBody>
      </p:sp>
      <p:sp>
        <p:nvSpPr>
          <p:cNvPr id="53" name="Rectangle 52"/>
          <p:cNvSpPr/>
          <p:nvPr/>
        </p:nvSpPr>
        <p:spPr>
          <a:xfrm>
            <a:off x="5417161" y="4746661"/>
            <a:ext cx="3586366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Equity Free Engagement</a:t>
            </a:r>
          </a:p>
        </p:txBody>
      </p:sp>
      <p:sp>
        <p:nvSpPr>
          <p:cNvPr id="54" name="Rectangle 53"/>
          <p:cNvSpPr/>
          <p:nvPr/>
        </p:nvSpPr>
        <p:spPr>
          <a:xfrm>
            <a:off x="5413210" y="5245287"/>
            <a:ext cx="3554881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Community and Networking Access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5413209" y="5706946"/>
            <a:ext cx="3590318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Incentives and Milestone based Add-on support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413209" y="6140516"/>
            <a:ext cx="3590318" cy="3657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Access to leading consultancy reports and Market Analysis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3933" y="1984968"/>
            <a:ext cx="565777" cy="565777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148" y="2965486"/>
            <a:ext cx="427562" cy="427562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106" y="2539772"/>
            <a:ext cx="318301" cy="318301"/>
          </a:xfrm>
          <a:prstGeom prst="rect">
            <a:avLst/>
          </a:prstGeom>
        </p:spPr>
      </p:pic>
      <p:pic>
        <p:nvPicPr>
          <p:cNvPr id="60" name="Picture 1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5515826-1504-4BE5-A459-EFCC1D00C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7947" y="3356919"/>
            <a:ext cx="411892" cy="417041"/>
          </a:xfrm>
          <a:prstGeom prst="rect">
            <a:avLst/>
          </a:prstGeom>
        </p:spPr>
      </p:pic>
      <p:pic>
        <p:nvPicPr>
          <p:cNvPr id="61" name="Picture 16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2B3C6077-035D-4BC6-91D7-9BEDE146E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96481" y="3849130"/>
            <a:ext cx="374822" cy="374822"/>
          </a:xfrm>
          <a:prstGeom prst="rect">
            <a:avLst/>
          </a:prstGeom>
        </p:spPr>
      </p:pic>
      <p:pic>
        <p:nvPicPr>
          <p:cNvPr id="62" name="Picture 18" descr="A close up of a building&#10;&#10;Description generated with high confidence">
            <a:extLst>
              <a:ext uri="{FF2B5EF4-FFF2-40B4-BE49-F238E27FC236}">
                <a16:creationId xmlns:a16="http://schemas.microsoft.com/office/drawing/2014/main" id="{B3C431F9-44D2-4BC0-A5B6-876B5D621D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7968" y="4286765"/>
            <a:ext cx="374822" cy="374822"/>
          </a:xfrm>
          <a:prstGeom prst="rect">
            <a:avLst/>
          </a:prstGeom>
        </p:spPr>
      </p:pic>
      <p:pic>
        <p:nvPicPr>
          <p:cNvPr id="63" name="Picture 2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02717056-849E-4B4A-84A4-090E7D92617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6911" y="4787599"/>
            <a:ext cx="284464" cy="289612"/>
          </a:xfrm>
          <a:prstGeom prst="rect">
            <a:avLst/>
          </a:prstGeom>
        </p:spPr>
      </p:pic>
      <p:pic>
        <p:nvPicPr>
          <p:cNvPr id="64" name="Picture 22" descr="A picture containing vector graphics&#10;&#10;Description generated with high confidence">
            <a:extLst>
              <a:ext uri="{FF2B5EF4-FFF2-40B4-BE49-F238E27FC236}">
                <a16:creationId xmlns:a16="http://schemas.microsoft.com/office/drawing/2014/main" id="{85FDACDB-0786-4D71-BC23-B15A6F1B7B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99454" y="5244413"/>
            <a:ext cx="323336" cy="323336"/>
          </a:xfrm>
          <a:prstGeom prst="rect">
            <a:avLst/>
          </a:prstGeom>
        </p:spPr>
      </p:pic>
      <p:pic>
        <p:nvPicPr>
          <p:cNvPr id="65" name="Picture 2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116E5AF-543C-4D23-91A1-B0C8FBD52F7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22108" y="5725297"/>
            <a:ext cx="386149" cy="401594"/>
          </a:xfrm>
          <a:prstGeom prst="rect">
            <a:avLst/>
          </a:prstGeom>
        </p:spPr>
      </p:pic>
      <p:pic>
        <p:nvPicPr>
          <p:cNvPr id="66" name="Picture 2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306BEDB-0A7E-48DB-8E45-251C869131F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935495" y="6124832"/>
            <a:ext cx="349079" cy="338782"/>
          </a:xfrm>
          <a:prstGeom prst="rect">
            <a:avLst/>
          </a:prstGeom>
        </p:spPr>
      </p:pic>
      <p:sp>
        <p:nvSpPr>
          <p:cNvPr id="67" name="Callout: Line with Border and Accent Bar 14">
            <a:extLst>
              <a:ext uri="{FF2B5EF4-FFF2-40B4-BE49-F238E27FC236}">
                <a16:creationId xmlns:a16="http://schemas.microsoft.com/office/drawing/2014/main" id="{6FE3E7BF-1691-41CD-A6E5-1943D1E617B8}"/>
              </a:ext>
            </a:extLst>
          </p:cNvPr>
          <p:cNvSpPr/>
          <p:nvPr/>
        </p:nvSpPr>
        <p:spPr>
          <a:xfrm>
            <a:off x="9809204" y="749149"/>
            <a:ext cx="2304534" cy="1724754"/>
          </a:xfrm>
          <a:prstGeom prst="accentBorderCallout1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cs typeface="Calibri"/>
              </a:rPr>
              <a:t>Suggestion</a:t>
            </a:r>
            <a:r>
              <a:rPr lang="en-US" sz="1200" dirty="0">
                <a:cs typeface="Calibri"/>
              </a:rPr>
              <a:t>: Merck Accelerator benefits not tailored based on Startups </a:t>
            </a:r>
            <a:r>
              <a:rPr lang="en-US" sz="1200" dirty="0" err="1" smtClean="0">
                <a:cs typeface="Calibri"/>
              </a:rPr>
              <a:t>Painpoints</a:t>
            </a:r>
            <a:r>
              <a:rPr lang="en-US" sz="1200" dirty="0" smtClean="0">
                <a:cs typeface="Calibri"/>
              </a:rPr>
              <a:t> </a:t>
            </a:r>
            <a:r>
              <a:rPr lang="en-US" sz="1200" dirty="0">
                <a:cs typeface="Calibri"/>
              </a:rPr>
              <a:t>or startup orientation</a:t>
            </a:r>
          </a:p>
          <a:p>
            <a:pPr algn="ctr"/>
            <a:endParaRPr lang="en-US" sz="1200" dirty="0">
              <a:cs typeface="Calibri"/>
            </a:endParaRPr>
          </a:p>
          <a:p>
            <a:pPr algn="ctr"/>
            <a:r>
              <a:rPr lang="en-US" sz="1200" dirty="0">
                <a:cs typeface="Calibri"/>
              </a:rPr>
              <a:t>More Pointers which provides </a:t>
            </a:r>
            <a:r>
              <a:rPr lang="en-US" sz="1200" dirty="0" smtClean="0">
                <a:cs typeface="Calibri"/>
              </a:rPr>
              <a:t>transparency, </a:t>
            </a:r>
            <a:r>
              <a:rPr lang="en-US" sz="1200" dirty="0">
                <a:cs typeface="Calibri"/>
              </a:rPr>
              <a:t>value to startups are formulated</a:t>
            </a:r>
          </a:p>
        </p:txBody>
      </p:sp>
      <p:pic>
        <p:nvPicPr>
          <p:cNvPr id="68" name="Picture 18" descr="A close up of a logo&#10;&#10;Description generated with high confidence">
            <a:extLst>
              <a:ext uri="{FF2B5EF4-FFF2-40B4-BE49-F238E27FC236}">
                <a16:creationId xmlns:a16="http://schemas.microsoft.com/office/drawing/2014/main" id="{BCF95D84-34A1-427B-9E60-473A2089935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33237" y="3660579"/>
            <a:ext cx="2588741" cy="253850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FE5C9C5C-817B-47BF-B9EB-30E06FA5E305}"/>
              </a:ext>
            </a:extLst>
          </p:cNvPr>
          <p:cNvSpPr txBox="1"/>
          <p:nvPr/>
        </p:nvSpPr>
        <p:spPr>
          <a:xfrm>
            <a:off x="1119139" y="320465"/>
            <a:ext cx="98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Home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3EDF783-2509-4ADB-9742-D2F938CDFA71}"/>
              </a:ext>
            </a:extLst>
          </p:cNvPr>
          <p:cNvSpPr txBox="1"/>
          <p:nvPr/>
        </p:nvSpPr>
        <p:spPr>
          <a:xfrm>
            <a:off x="1679907" y="320465"/>
            <a:ext cx="1512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Our Programs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E9ECF56-9F1B-4AE0-8D24-F72F4230F14E}"/>
              </a:ext>
            </a:extLst>
          </p:cNvPr>
          <p:cNvSpPr txBox="1"/>
          <p:nvPr/>
        </p:nvSpPr>
        <p:spPr>
          <a:xfrm>
            <a:off x="4423084" y="315317"/>
            <a:ext cx="176479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/>
              <a:t>News, Events</a:t>
            </a:r>
            <a:r>
              <a:rPr lang="en-US" sz="1400">
                <a:cs typeface="Calibri"/>
              </a:rPr>
              <a:t> &amp; Blogs</a:t>
            </a:r>
            <a:endParaRPr lang="en-US" sz="140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402C3AC-6C39-4A7F-8727-0DE93A762012}"/>
              </a:ext>
            </a:extLst>
          </p:cNvPr>
          <p:cNvSpPr txBox="1"/>
          <p:nvPr/>
        </p:nvSpPr>
        <p:spPr>
          <a:xfrm>
            <a:off x="6188740" y="320285"/>
            <a:ext cx="137111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>
                <a:cs typeface="Calibri"/>
              </a:rPr>
              <a:t>FAQ &amp; Contact</a:t>
            </a:r>
          </a:p>
        </p:txBody>
      </p:sp>
      <p:sp>
        <p:nvSpPr>
          <p:cNvPr id="73" name="Isosceles Triangle 72">
            <a:extLst>
              <a:ext uri="{FF2B5EF4-FFF2-40B4-BE49-F238E27FC236}">
                <a16:creationId xmlns:a16="http://schemas.microsoft.com/office/drawing/2014/main" id="{DD08626E-9150-4469-9623-C6E82A98093D}"/>
              </a:ext>
            </a:extLst>
          </p:cNvPr>
          <p:cNvSpPr/>
          <p:nvPr/>
        </p:nvSpPr>
        <p:spPr>
          <a:xfrm>
            <a:off x="1349765" y="652900"/>
            <a:ext cx="209604" cy="184935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EC0DB56-2656-4B3B-9E35-F31BE187DF9D}"/>
              </a:ext>
            </a:extLst>
          </p:cNvPr>
          <p:cNvSpPr txBox="1"/>
          <p:nvPr/>
        </p:nvSpPr>
        <p:spPr>
          <a:xfrm>
            <a:off x="2854742" y="320375"/>
            <a:ext cx="1021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People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D4583AF-4B4F-4EE7-805C-AF31B3426B06}"/>
              </a:ext>
            </a:extLst>
          </p:cNvPr>
          <p:cNvSpPr txBox="1"/>
          <p:nvPr/>
        </p:nvSpPr>
        <p:spPr>
          <a:xfrm>
            <a:off x="3596994" y="320285"/>
            <a:ext cx="94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Startups</a:t>
            </a:r>
          </a:p>
        </p:txBody>
      </p:sp>
      <p:pic>
        <p:nvPicPr>
          <p:cNvPr id="76" name="Picture 18" descr="A close up of a logo&#10;&#10;Description generated with high confidence">
            <a:extLst>
              <a:ext uri="{FF2B5EF4-FFF2-40B4-BE49-F238E27FC236}">
                <a16:creationId xmlns:a16="http://schemas.microsoft.com/office/drawing/2014/main" id="{7DB8D4FA-931D-499F-A4C8-CC98E38FB9B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24735" y="-246886"/>
            <a:ext cx="1405582" cy="140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55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37DD6A8-7480-463C-ACAD-2B0C6D69C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0477" y="694703"/>
            <a:ext cx="2743200" cy="1382388"/>
          </a:xfrm>
          <a:prstGeom prst="rect">
            <a:avLst/>
          </a:prstGeom>
        </p:spPr>
      </p:pic>
      <p:pic>
        <p:nvPicPr>
          <p:cNvPr id="42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02B00D29-2E7A-4EF7-8990-2EE53961C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0477" y="2075851"/>
            <a:ext cx="2743200" cy="1235606"/>
          </a:xfrm>
          <a:prstGeom prst="rect">
            <a:avLst/>
          </a:prstGeom>
        </p:spPr>
      </p:pic>
      <p:pic>
        <p:nvPicPr>
          <p:cNvPr id="43" name="Picture 12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C330FAF-C495-4D08-96BC-CD4864CB4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0477" y="3357458"/>
            <a:ext cx="2743200" cy="1771878"/>
          </a:xfrm>
          <a:prstGeom prst="rect">
            <a:avLst/>
          </a:prstGeom>
        </p:spPr>
      </p:pic>
      <p:pic>
        <p:nvPicPr>
          <p:cNvPr id="44" name="Picture 15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B1A073B4-6B9C-4B2E-A1F1-3AE47D9DFE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0477" y="5188111"/>
            <a:ext cx="2743200" cy="1560166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0" y="24186"/>
            <a:ext cx="11900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smtClean="0">
                <a:solidFill>
                  <a:schemeClr val="bg1">
                    <a:lumMod val="95000"/>
                  </a:schemeClr>
                </a:solidFill>
              </a:rPr>
              <a:t>Merck Accelerator Program UX Consulting </a:t>
            </a:r>
            <a:r>
              <a:rPr lang="en-DE" sz="3600" dirty="0" smtClean="0">
                <a:solidFill>
                  <a:schemeClr val="bg1">
                    <a:lumMod val="95000"/>
                  </a:schemeClr>
                </a:solidFill>
              </a:rPr>
              <a:t>–</a:t>
            </a:r>
            <a:r>
              <a:rPr lang="en-GB" sz="3600" dirty="0" smtClean="0">
                <a:solidFill>
                  <a:schemeClr val="bg1">
                    <a:lumMod val="95000"/>
                  </a:schemeClr>
                </a:solidFill>
              </a:rPr>
              <a:t> Proposed UX</a:t>
            </a:r>
            <a:endParaRPr lang="en-US" sz="36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340315" y="2828835"/>
            <a:ext cx="16898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bg1">
                    <a:lumMod val="95000"/>
                  </a:schemeClr>
                </a:solidFill>
              </a:rPr>
              <a:t>Single Page Current Accelerator Program Overview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8112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7676" y="49317"/>
            <a:ext cx="9025327" cy="6694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47676" y="49317"/>
            <a:ext cx="9025327" cy="8383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5" name="Rectangle 54"/>
          <p:cNvSpPr/>
          <p:nvPr/>
        </p:nvSpPr>
        <p:spPr>
          <a:xfrm>
            <a:off x="7935287" y="73975"/>
            <a:ext cx="1023363" cy="763860"/>
          </a:xfrm>
          <a:prstGeom prst="rect">
            <a:avLst/>
          </a:prstGeom>
          <a:solidFill>
            <a:srgbClr val="93CDDD"/>
          </a:solidFill>
          <a:ln>
            <a:solidFill>
              <a:srgbClr val="DBEE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56" name="TextBox 55"/>
          <p:cNvSpPr txBox="1"/>
          <p:nvPr/>
        </p:nvSpPr>
        <p:spPr>
          <a:xfrm>
            <a:off x="8095351" y="347994"/>
            <a:ext cx="789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APPLY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50FF30-BE55-4BF1-9965-E3A9B798EF6A}"/>
              </a:ext>
            </a:extLst>
          </p:cNvPr>
          <p:cNvSpPr/>
          <p:nvPr/>
        </p:nvSpPr>
        <p:spPr>
          <a:xfrm>
            <a:off x="62813" y="946664"/>
            <a:ext cx="9049262" cy="2381764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C5BED88-4CFC-46AF-8F7B-489E5530A3A1}"/>
              </a:ext>
            </a:extLst>
          </p:cNvPr>
          <p:cNvSpPr txBox="1"/>
          <p:nvPr/>
        </p:nvSpPr>
        <p:spPr>
          <a:xfrm>
            <a:off x="126655" y="1015656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How it Works 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F046F6B-B155-479A-B686-3FE24E16A15B}"/>
              </a:ext>
            </a:extLst>
          </p:cNvPr>
          <p:cNvCxnSpPr/>
          <p:nvPr/>
        </p:nvCxnSpPr>
        <p:spPr>
          <a:xfrm flipV="1">
            <a:off x="294499" y="2753498"/>
            <a:ext cx="8657969" cy="58692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0D410806-8E43-4E8B-A73C-3EAEF4E360EE}"/>
              </a:ext>
            </a:extLst>
          </p:cNvPr>
          <p:cNvSpPr/>
          <p:nvPr/>
        </p:nvSpPr>
        <p:spPr>
          <a:xfrm>
            <a:off x="191528" y="2683475"/>
            <a:ext cx="193590" cy="2450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6A33D02-9590-46A0-9B78-DAB8E17DB6E0}"/>
              </a:ext>
            </a:extLst>
          </p:cNvPr>
          <p:cNvSpPr/>
          <p:nvPr/>
        </p:nvSpPr>
        <p:spPr>
          <a:xfrm>
            <a:off x="541635" y="2472380"/>
            <a:ext cx="1300550" cy="656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cs typeface="Calibri"/>
              </a:rPr>
              <a:t>Orientation Program</a:t>
            </a:r>
            <a:endParaRPr lang="en-US" sz="120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B2D7039F-63DD-463B-B69F-23B466052397}"/>
              </a:ext>
            </a:extLst>
          </p:cNvPr>
          <p:cNvSpPr/>
          <p:nvPr/>
        </p:nvSpPr>
        <p:spPr>
          <a:xfrm>
            <a:off x="1833947" y="2477528"/>
            <a:ext cx="1485901" cy="656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cs typeface="Calibri"/>
              </a:rPr>
              <a:t>Select your Mentors</a:t>
            </a:r>
            <a:endParaRPr lang="en-US" sz="120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01836184-08CC-4088-839E-1D6461DAAE36}"/>
              </a:ext>
            </a:extLst>
          </p:cNvPr>
          <p:cNvSpPr/>
          <p:nvPr/>
        </p:nvSpPr>
        <p:spPr>
          <a:xfrm>
            <a:off x="4588473" y="2472379"/>
            <a:ext cx="914400" cy="656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cs typeface="Calibri"/>
              </a:rPr>
              <a:t>Get Feedback</a:t>
            </a:r>
            <a:endParaRPr lang="en-US" sz="120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F794E7AF-E0A0-445F-86A3-A5DB5266B433}"/>
              </a:ext>
            </a:extLst>
          </p:cNvPr>
          <p:cNvSpPr/>
          <p:nvPr/>
        </p:nvSpPr>
        <p:spPr>
          <a:xfrm>
            <a:off x="5551269" y="2477527"/>
            <a:ext cx="965889" cy="656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cs typeface="Calibri"/>
              </a:rPr>
              <a:t>Iterate &amp; Accelerate</a:t>
            </a:r>
            <a:endParaRPr lang="en-US" sz="120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45877E-FCB9-4E19-A909-081D18BDDE07}"/>
              </a:ext>
            </a:extLst>
          </p:cNvPr>
          <p:cNvSpPr/>
          <p:nvPr/>
        </p:nvSpPr>
        <p:spPr>
          <a:xfrm>
            <a:off x="6725162" y="2482676"/>
            <a:ext cx="1892644" cy="656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cs typeface="Calibri"/>
              </a:rPr>
              <a:t>Get your scorecard</a:t>
            </a:r>
            <a:endParaRPr lang="en-US" sz="120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8DEB427F-C7EA-4224-BE77-8A8216901C77}"/>
              </a:ext>
            </a:extLst>
          </p:cNvPr>
          <p:cNvSpPr/>
          <p:nvPr/>
        </p:nvSpPr>
        <p:spPr>
          <a:xfrm>
            <a:off x="8707394" y="2631988"/>
            <a:ext cx="193590" cy="2450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2D5D6E6-C344-4A93-835C-DE9E3449DE54}"/>
              </a:ext>
            </a:extLst>
          </p:cNvPr>
          <p:cNvCxnSpPr/>
          <p:nvPr/>
        </p:nvCxnSpPr>
        <p:spPr>
          <a:xfrm>
            <a:off x="3486665" y="2276731"/>
            <a:ext cx="13387" cy="873213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090B5AE-A3ED-4FE1-9DF2-519A2AB608FD}"/>
              </a:ext>
            </a:extLst>
          </p:cNvPr>
          <p:cNvCxnSpPr>
            <a:cxnSpLocks/>
          </p:cNvCxnSpPr>
          <p:nvPr/>
        </p:nvCxnSpPr>
        <p:spPr>
          <a:xfrm>
            <a:off x="6575854" y="2287029"/>
            <a:ext cx="13387" cy="92984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9" name="Arrow: Pentagon 20">
            <a:extLst>
              <a:ext uri="{FF2B5EF4-FFF2-40B4-BE49-F238E27FC236}">
                <a16:creationId xmlns:a16="http://schemas.microsoft.com/office/drawing/2014/main" id="{20927DB4-229E-4496-93DC-64D14D970735}"/>
              </a:ext>
            </a:extLst>
          </p:cNvPr>
          <p:cNvSpPr/>
          <p:nvPr/>
        </p:nvSpPr>
        <p:spPr>
          <a:xfrm>
            <a:off x="1317970" y="1739914"/>
            <a:ext cx="1143166" cy="484632"/>
          </a:xfrm>
          <a:prstGeom prst="homePlate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D63A9D1-17A3-4B2A-A802-9D58FB7791BE}"/>
              </a:ext>
            </a:extLst>
          </p:cNvPr>
          <p:cNvSpPr txBox="1"/>
          <p:nvPr/>
        </p:nvSpPr>
        <p:spPr>
          <a:xfrm>
            <a:off x="1449858" y="1799967"/>
            <a:ext cx="87939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Entry</a:t>
            </a:r>
          </a:p>
        </p:txBody>
      </p:sp>
      <p:sp>
        <p:nvSpPr>
          <p:cNvPr id="71" name="Arrow: Pentagon 44">
            <a:extLst>
              <a:ext uri="{FF2B5EF4-FFF2-40B4-BE49-F238E27FC236}">
                <a16:creationId xmlns:a16="http://schemas.microsoft.com/office/drawing/2014/main" id="{2F149797-6A32-43F6-95AA-C5ED2C2C6B49}"/>
              </a:ext>
            </a:extLst>
          </p:cNvPr>
          <p:cNvSpPr/>
          <p:nvPr/>
        </p:nvSpPr>
        <p:spPr>
          <a:xfrm>
            <a:off x="7156537" y="1137522"/>
            <a:ext cx="1143166" cy="484632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9E4A961-6BCB-4928-A587-6AAC79F5EEA9}"/>
              </a:ext>
            </a:extLst>
          </p:cNvPr>
          <p:cNvSpPr txBox="1"/>
          <p:nvPr/>
        </p:nvSpPr>
        <p:spPr>
          <a:xfrm>
            <a:off x="7329615" y="1197575"/>
            <a:ext cx="87939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Exit</a:t>
            </a:r>
          </a:p>
        </p:txBody>
      </p:sp>
      <p:sp>
        <p:nvSpPr>
          <p:cNvPr id="73" name="Arrow: Pentagon 46">
            <a:extLst>
              <a:ext uri="{FF2B5EF4-FFF2-40B4-BE49-F238E27FC236}">
                <a16:creationId xmlns:a16="http://schemas.microsoft.com/office/drawing/2014/main" id="{6F6211DA-3751-46DF-806D-08E43821C530}"/>
              </a:ext>
            </a:extLst>
          </p:cNvPr>
          <p:cNvSpPr/>
          <p:nvPr/>
        </p:nvSpPr>
        <p:spPr>
          <a:xfrm>
            <a:off x="3732686" y="1430993"/>
            <a:ext cx="2852517" cy="484632"/>
          </a:xfrm>
          <a:prstGeom prst="homePlate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BBD6D22-8DE3-41AA-9FD8-E52643A2449D}"/>
              </a:ext>
            </a:extLst>
          </p:cNvPr>
          <p:cNvSpPr txBox="1"/>
          <p:nvPr/>
        </p:nvSpPr>
        <p:spPr>
          <a:xfrm>
            <a:off x="3797644" y="1491046"/>
            <a:ext cx="3093307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Accelerate</a:t>
            </a:r>
            <a:r>
              <a:rPr lang="en-US">
                <a:cs typeface="Calibri"/>
              </a:rPr>
              <a:t> Solution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EDFA465-1F32-459A-8769-47826B2591D5}"/>
              </a:ext>
            </a:extLst>
          </p:cNvPr>
          <p:cNvSpPr txBox="1"/>
          <p:nvPr/>
        </p:nvSpPr>
        <p:spPr>
          <a:xfrm>
            <a:off x="193587" y="348185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>
                <a:cs typeface="Calibri"/>
              </a:rPr>
              <a:t>Timeline</a:t>
            </a:r>
            <a:endParaRPr lang="en-US"/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B5B192F-FE5E-4A3A-B43E-37F8305685E0}"/>
              </a:ext>
            </a:extLst>
          </p:cNvPr>
          <p:cNvCxnSpPr/>
          <p:nvPr/>
        </p:nvCxnSpPr>
        <p:spPr>
          <a:xfrm flipV="1">
            <a:off x="212125" y="4524631"/>
            <a:ext cx="8730046" cy="1235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Oval 76">
            <a:extLst>
              <a:ext uri="{FF2B5EF4-FFF2-40B4-BE49-F238E27FC236}">
                <a16:creationId xmlns:a16="http://schemas.microsoft.com/office/drawing/2014/main" id="{2B4758E4-4454-4016-A534-DCCC3D3E3417}"/>
              </a:ext>
            </a:extLst>
          </p:cNvPr>
          <p:cNvSpPr/>
          <p:nvPr/>
        </p:nvSpPr>
        <p:spPr>
          <a:xfrm>
            <a:off x="706392" y="4408272"/>
            <a:ext cx="193590" cy="2450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AC88D361-8CCA-42DC-9A0B-D465A3F73B41}"/>
              </a:ext>
            </a:extLst>
          </p:cNvPr>
          <p:cNvSpPr/>
          <p:nvPr/>
        </p:nvSpPr>
        <p:spPr>
          <a:xfrm>
            <a:off x="2214947" y="4408272"/>
            <a:ext cx="193590" cy="2450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08F72388-28DA-4F99-B91A-455BAD0D7EEE}"/>
              </a:ext>
            </a:extLst>
          </p:cNvPr>
          <p:cNvSpPr/>
          <p:nvPr/>
        </p:nvSpPr>
        <p:spPr>
          <a:xfrm>
            <a:off x="3795582" y="4408272"/>
            <a:ext cx="193590" cy="2450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7FC4DFBA-F3FB-4AE8-9DF1-37EBEA250057}"/>
              </a:ext>
            </a:extLst>
          </p:cNvPr>
          <p:cNvSpPr/>
          <p:nvPr/>
        </p:nvSpPr>
        <p:spPr>
          <a:xfrm>
            <a:off x="5855041" y="4408272"/>
            <a:ext cx="193590" cy="2450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23D5401B-D34D-4A26-A0F9-71977B7A73BA}"/>
              </a:ext>
            </a:extLst>
          </p:cNvPr>
          <p:cNvSpPr/>
          <p:nvPr/>
        </p:nvSpPr>
        <p:spPr>
          <a:xfrm>
            <a:off x="7837271" y="4408272"/>
            <a:ext cx="193590" cy="24507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8904859-9129-4B84-A832-50B430B09CD8}"/>
              </a:ext>
            </a:extLst>
          </p:cNvPr>
          <p:cNvSpPr txBox="1"/>
          <p:nvPr/>
        </p:nvSpPr>
        <p:spPr>
          <a:xfrm>
            <a:off x="49426" y="4655750"/>
            <a:ext cx="169287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Application Deadline</a:t>
            </a:r>
            <a:endParaRPr lang="en-US" sz="120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E6B0F88C-F0DC-435A-BA3A-020BD652E47A}"/>
              </a:ext>
            </a:extLst>
          </p:cNvPr>
          <p:cNvSpPr txBox="1"/>
          <p:nvPr/>
        </p:nvSpPr>
        <p:spPr>
          <a:xfrm>
            <a:off x="281113" y="4099696"/>
            <a:ext cx="1296431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cs typeface="Calibri"/>
              </a:rPr>
              <a:t>Mar 20, 2019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692869A-81F3-4959-948D-5D00DD7BD774}"/>
              </a:ext>
            </a:extLst>
          </p:cNvPr>
          <p:cNvSpPr txBox="1"/>
          <p:nvPr/>
        </p:nvSpPr>
        <p:spPr>
          <a:xfrm>
            <a:off x="1568278" y="4660898"/>
            <a:ext cx="169287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Interview &amp; Evaluation</a:t>
            </a:r>
            <a:endParaRPr lang="en-US" sz="120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FB1F8DB-32AE-4AB3-A106-8E8631B00437}"/>
              </a:ext>
            </a:extLst>
          </p:cNvPr>
          <p:cNvSpPr txBox="1"/>
          <p:nvPr/>
        </p:nvSpPr>
        <p:spPr>
          <a:xfrm>
            <a:off x="3632886" y="4660898"/>
            <a:ext cx="169287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Results</a:t>
            </a:r>
            <a:endParaRPr lang="en-US" sz="120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B95D992-9821-4FB3-B3E9-ACB002B488C5}"/>
              </a:ext>
            </a:extLst>
          </p:cNvPr>
          <p:cNvSpPr txBox="1"/>
          <p:nvPr/>
        </p:nvSpPr>
        <p:spPr>
          <a:xfrm>
            <a:off x="5048764" y="4655749"/>
            <a:ext cx="2006943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3 Month Program Execution</a:t>
            </a:r>
            <a:endParaRPr lang="en-US" sz="120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6135A995-FC9D-4FA2-A9F3-A5C6D77EF796}"/>
              </a:ext>
            </a:extLst>
          </p:cNvPr>
          <p:cNvSpPr txBox="1"/>
          <p:nvPr/>
        </p:nvSpPr>
        <p:spPr>
          <a:xfrm>
            <a:off x="7365656" y="4660897"/>
            <a:ext cx="1347916" cy="2769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>
                <a:cs typeface="Calibri"/>
              </a:rPr>
              <a:t>Know your Value</a:t>
            </a:r>
            <a:endParaRPr lang="en-US" sz="1200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94847EF-A9B1-4876-A523-8CEDF2452686}"/>
              </a:ext>
            </a:extLst>
          </p:cNvPr>
          <p:cNvSpPr txBox="1"/>
          <p:nvPr/>
        </p:nvSpPr>
        <p:spPr>
          <a:xfrm>
            <a:off x="3416641" y="4089399"/>
            <a:ext cx="1296431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cs typeface="Calibri"/>
              </a:rPr>
              <a:t>Apr 30, 2019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CA93E3B-A543-4E34-A480-BE3CA999D10D}"/>
              </a:ext>
            </a:extLst>
          </p:cNvPr>
          <p:cNvSpPr txBox="1"/>
          <p:nvPr/>
        </p:nvSpPr>
        <p:spPr>
          <a:xfrm>
            <a:off x="1738181" y="4089398"/>
            <a:ext cx="1296431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cs typeface="Calibri"/>
              </a:rPr>
              <a:t>April 1, 2019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4A3E95A8-695B-481B-850A-567FF0C8B635}"/>
              </a:ext>
            </a:extLst>
          </p:cNvPr>
          <p:cNvSpPr txBox="1"/>
          <p:nvPr/>
        </p:nvSpPr>
        <p:spPr>
          <a:xfrm>
            <a:off x="5409168" y="4079102"/>
            <a:ext cx="1296431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cs typeface="Calibri"/>
              </a:rPr>
              <a:t>May 31, 2019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044E395F-9BF3-4089-836C-00EDBA6A8305}"/>
              </a:ext>
            </a:extLst>
          </p:cNvPr>
          <p:cNvSpPr txBox="1"/>
          <p:nvPr/>
        </p:nvSpPr>
        <p:spPr>
          <a:xfrm>
            <a:off x="7365655" y="4017318"/>
            <a:ext cx="1296431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>
                <a:cs typeface="Calibri"/>
              </a:rPr>
              <a:t>Sep 10, 2019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D919D02A-09BE-40F7-8174-1E858683EC91}"/>
              </a:ext>
            </a:extLst>
          </p:cNvPr>
          <p:cNvSpPr/>
          <p:nvPr/>
        </p:nvSpPr>
        <p:spPr>
          <a:xfrm>
            <a:off x="57664" y="5106771"/>
            <a:ext cx="9054410" cy="1609467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1">
            <a:extLst>
              <a:ext uri="{FF2B5EF4-FFF2-40B4-BE49-F238E27FC236}">
                <a16:creationId xmlns:a16="http://schemas.microsoft.com/office/drawing/2014/main" id="{66DF1659-BC3B-4092-B0FC-B0F54C7056D7}"/>
              </a:ext>
            </a:extLst>
          </p:cNvPr>
          <p:cNvSpPr txBox="1"/>
          <p:nvPr/>
        </p:nvSpPr>
        <p:spPr>
          <a:xfrm>
            <a:off x="126655" y="5268439"/>
            <a:ext cx="5291781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What you Experience  - CONTINUED IN NEXT SLIDE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E9FF1193-F016-4929-8511-520B33B62F05}"/>
              </a:ext>
            </a:extLst>
          </p:cNvPr>
          <p:cNvSpPr/>
          <p:nvPr/>
        </p:nvSpPr>
        <p:spPr>
          <a:xfrm>
            <a:off x="3630824" y="2472379"/>
            <a:ext cx="914400" cy="65696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cs typeface="Calibri"/>
              </a:rPr>
              <a:t>Develop</a:t>
            </a:r>
            <a:endParaRPr lang="en-US"/>
          </a:p>
        </p:txBody>
      </p:sp>
      <p:sp>
        <p:nvSpPr>
          <p:cNvPr id="95" name="Callout: Line with Border and Accent Bar 1">
            <a:extLst>
              <a:ext uri="{FF2B5EF4-FFF2-40B4-BE49-F238E27FC236}">
                <a16:creationId xmlns:a16="http://schemas.microsoft.com/office/drawing/2014/main" id="{0BF85751-9165-486A-A39A-DB94947485FD}"/>
              </a:ext>
            </a:extLst>
          </p:cNvPr>
          <p:cNvSpPr/>
          <p:nvPr/>
        </p:nvSpPr>
        <p:spPr>
          <a:xfrm>
            <a:off x="9809204" y="749149"/>
            <a:ext cx="2304534" cy="1724754"/>
          </a:xfrm>
          <a:prstGeom prst="accentBorderCallout1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cs typeface="Calibri"/>
              </a:rPr>
              <a:t>Suggestion</a:t>
            </a:r>
            <a:r>
              <a:rPr lang="en-US" sz="1200">
                <a:cs typeface="Calibri"/>
              </a:rPr>
              <a:t>: "How it Works"  can be included</a:t>
            </a:r>
          </a:p>
          <a:p>
            <a:pPr algn="ctr"/>
            <a:endParaRPr lang="en-US" sz="1200">
              <a:cs typeface="Calibri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D341509D-1B21-4CC1-944A-75AC6CC6DBA6}"/>
              </a:ext>
            </a:extLst>
          </p:cNvPr>
          <p:cNvSpPr txBox="1"/>
          <p:nvPr/>
        </p:nvSpPr>
        <p:spPr>
          <a:xfrm>
            <a:off x="1119139" y="320465"/>
            <a:ext cx="98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Home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673843A5-7F6E-427B-AD7A-1C45B3B75E67}"/>
              </a:ext>
            </a:extLst>
          </p:cNvPr>
          <p:cNvSpPr txBox="1"/>
          <p:nvPr/>
        </p:nvSpPr>
        <p:spPr>
          <a:xfrm>
            <a:off x="1679907" y="320465"/>
            <a:ext cx="1512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Our Programs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2401D003-C1DC-4108-80BD-9D6B79E6DFF6}"/>
              </a:ext>
            </a:extLst>
          </p:cNvPr>
          <p:cNvSpPr txBox="1"/>
          <p:nvPr/>
        </p:nvSpPr>
        <p:spPr>
          <a:xfrm>
            <a:off x="4423084" y="315317"/>
            <a:ext cx="176479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/>
              <a:t>News, Events</a:t>
            </a:r>
            <a:r>
              <a:rPr lang="en-US" sz="1400">
                <a:cs typeface="Calibri"/>
              </a:rPr>
              <a:t> &amp; Blogs</a:t>
            </a:r>
            <a:endParaRPr lang="en-US" sz="140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FD91C5EF-C7D2-4B37-8B4D-3B530E33EA21}"/>
              </a:ext>
            </a:extLst>
          </p:cNvPr>
          <p:cNvSpPr txBox="1"/>
          <p:nvPr/>
        </p:nvSpPr>
        <p:spPr>
          <a:xfrm>
            <a:off x="6188740" y="320285"/>
            <a:ext cx="137111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>
                <a:cs typeface="Calibri"/>
              </a:rPr>
              <a:t>FAQ &amp; Contact</a:t>
            </a:r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907B0DC6-4DCB-4004-9EE4-2A9AD9425075}"/>
              </a:ext>
            </a:extLst>
          </p:cNvPr>
          <p:cNvSpPr/>
          <p:nvPr/>
        </p:nvSpPr>
        <p:spPr>
          <a:xfrm>
            <a:off x="2194143" y="616859"/>
            <a:ext cx="209604" cy="184935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2F00BE2-1E23-4871-B022-45545471A87E}"/>
              </a:ext>
            </a:extLst>
          </p:cNvPr>
          <p:cNvSpPr txBox="1"/>
          <p:nvPr/>
        </p:nvSpPr>
        <p:spPr>
          <a:xfrm>
            <a:off x="2854742" y="320375"/>
            <a:ext cx="1021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People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4AE6CEC-5C8B-47A0-936D-40AC97B11D2E}"/>
              </a:ext>
            </a:extLst>
          </p:cNvPr>
          <p:cNvSpPr txBox="1"/>
          <p:nvPr/>
        </p:nvSpPr>
        <p:spPr>
          <a:xfrm>
            <a:off x="3596994" y="320285"/>
            <a:ext cx="94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Startups</a:t>
            </a:r>
          </a:p>
        </p:txBody>
      </p:sp>
      <p:pic>
        <p:nvPicPr>
          <p:cNvPr id="103" name="Picture 18" descr="A close up of a logo&#10;&#10;Description generated with high confidence">
            <a:extLst>
              <a:ext uri="{FF2B5EF4-FFF2-40B4-BE49-F238E27FC236}">
                <a16:creationId xmlns:a16="http://schemas.microsoft.com/office/drawing/2014/main" id="{7DB8D4FA-931D-499F-A4C8-CC98E38FB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0007" y="-285750"/>
            <a:ext cx="1405582" cy="140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63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973" y="49317"/>
            <a:ext cx="9025327" cy="6694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7973" y="49317"/>
            <a:ext cx="9025327" cy="8383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7950733" y="73975"/>
            <a:ext cx="1023363" cy="763860"/>
          </a:xfrm>
          <a:prstGeom prst="rect">
            <a:avLst/>
          </a:prstGeom>
          <a:solidFill>
            <a:srgbClr val="93CDDD"/>
          </a:solidFill>
          <a:ln>
            <a:solidFill>
              <a:srgbClr val="DBEE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extBox 7"/>
          <p:cNvSpPr txBox="1"/>
          <p:nvPr/>
        </p:nvSpPr>
        <p:spPr>
          <a:xfrm>
            <a:off x="8110797" y="347994"/>
            <a:ext cx="789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APPLY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19D02A-09BE-40F7-8174-1E858683EC91}"/>
              </a:ext>
            </a:extLst>
          </p:cNvPr>
          <p:cNvSpPr/>
          <p:nvPr/>
        </p:nvSpPr>
        <p:spPr>
          <a:xfrm>
            <a:off x="73111" y="936366"/>
            <a:ext cx="9049262" cy="3308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66DF1659-BC3B-4092-B0FC-B0F54C7056D7}"/>
              </a:ext>
            </a:extLst>
          </p:cNvPr>
          <p:cNvSpPr txBox="1"/>
          <p:nvPr/>
        </p:nvSpPr>
        <p:spPr>
          <a:xfrm>
            <a:off x="136952" y="1046547"/>
            <a:ext cx="5291781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What you Experience 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A35A43-879D-4BC7-AC62-401107984E93}"/>
              </a:ext>
            </a:extLst>
          </p:cNvPr>
          <p:cNvSpPr/>
          <p:nvPr/>
        </p:nvSpPr>
        <p:spPr>
          <a:xfrm>
            <a:off x="464408" y="1736123"/>
            <a:ext cx="1666104" cy="564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            </a:t>
            </a:r>
            <a:r>
              <a:rPr lang="en-US">
                <a:highlight>
                  <a:srgbClr val="000000"/>
                </a:highlight>
                <a:cs typeface="Calibri"/>
              </a:rPr>
              <a:t>Month 1</a:t>
            </a:r>
          </a:p>
        </p:txBody>
      </p:sp>
      <p:pic>
        <p:nvPicPr>
          <p:cNvPr id="12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543F34D-B094-444B-9D50-FD0A02EFCD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1" t="14071" r="15419" b="14259"/>
          <a:stretch/>
        </p:blipFill>
        <p:spPr>
          <a:xfrm>
            <a:off x="548847" y="1774224"/>
            <a:ext cx="420508" cy="41630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077E869-CFC7-4239-A5D6-5DFE7CF621F0}"/>
              </a:ext>
            </a:extLst>
          </p:cNvPr>
          <p:cNvSpPr/>
          <p:nvPr/>
        </p:nvSpPr>
        <p:spPr>
          <a:xfrm>
            <a:off x="454110" y="2498123"/>
            <a:ext cx="1666104" cy="564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            </a:t>
            </a:r>
            <a:r>
              <a:rPr lang="en-US">
                <a:solidFill>
                  <a:schemeClr val="bg1">
                    <a:lumMod val="65000"/>
                  </a:schemeClr>
                </a:solidFill>
                <a:cs typeface="Calibri"/>
              </a:rPr>
              <a:t>Month 2</a:t>
            </a:r>
          </a:p>
        </p:txBody>
      </p:sp>
      <p:pic>
        <p:nvPicPr>
          <p:cNvPr id="14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C401338-A421-4FAD-B7E7-D6EC198785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1" t="14071" r="15419" b="14259"/>
          <a:stretch/>
        </p:blipFill>
        <p:spPr>
          <a:xfrm>
            <a:off x="538549" y="2536224"/>
            <a:ext cx="420508" cy="416306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490772B-BDB4-4088-9757-B6396AAC3853}"/>
              </a:ext>
            </a:extLst>
          </p:cNvPr>
          <p:cNvSpPr/>
          <p:nvPr/>
        </p:nvSpPr>
        <p:spPr>
          <a:xfrm>
            <a:off x="443813" y="3311609"/>
            <a:ext cx="1666104" cy="5642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cs typeface="Calibri"/>
              </a:rPr>
              <a:t>            </a:t>
            </a:r>
            <a:r>
              <a:rPr lang="en-US">
                <a:solidFill>
                  <a:schemeClr val="bg1">
                    <a:lumMod val="65000"/>
                  </a:schemeClr>
                </a:solidFill>
                <a:cs typeface="Calibri"/>
              </a:rPr>
              <a:t>Month 3</a:t>
            </a:r>
          </a:p>
        </p:txBody>
      </p:sp>
      <p:pic>
        <p:nvPicPr>
          <p:cNvPr id="16" name="Picture 11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D57CD66-BB4B-40D7-9A45-9D9242AEC44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071" t="14071" r="15419" b="14259"/>
          <a:stretch/>
        </p:blipFill>
        <p:spPr>
          <a:xfrm>
            <a:off x="528252" y="3349711"/>
            <a:ext cx="420508" cy="416306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A9BDEE8-1AF1-4E91-B7DD-043AB871DDE4}"/>
              </a:ext>
            </a:extLst>
          </p:cNvPr>
          <p:cNvSpPr/>
          <p:nvPr/>
        </p:nvSpPr>
        <p:spPr>
          <a:xfrm>
            <a:off x="2855902" y="1396961"/>
            <a:ext cx="1294796" cy="33855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50000"/>
                  </a:schemeClr>
                </a:solidFill>
              </a:rPr>
              <a:t>Month 1</a:t>
            </a:r>
            <a:endParaRPr lang="en-US" sz="1800" b="1">
              <a:solidFill>
                <a:schemeClr val="bg1">
                  <a:lumMod val="50000"/>
                </a:schemeClr>
              </a:solidFill>
              <a:cs typeface="Calibri"/>
            </a:endParaRPr>
          </a:p>
        </p:txBody>
      </p:sp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EAF62A0F-F57B-4C09-B00A-3B632DD5C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930" y="2183977"/>
            <a:ext cx="1601162" cy="159601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B4AE111-5946-469E-A5A4-17428D537DCE}"/>
              </a:ext>
            </a:extLst>
          </p:cNvPr>
          <p:cNvSpPr/>
          <p:nvPr/>
        </p:nvSpPr>
        <p:spPr>
          <a:xfrm>
            <a:off x="3122413" y="1776387"/>
            <a:ext cx="45225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bg1">
                    <a:lumMod val="65000"/>
                  </a:schemeClr>
                </a:solidFill>
              </a:rPr>
              <a:t>Kick off / Solution / Product Understanding</a:t>
            </a:r>
            <a:endParaRPr lang="en-US" sz="1800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803E3-F304-450D-8911-B2DD0599B04A}"/>
              </a:ext>
            </a:extLst>
          </p:cNvPr>
          <p:cNvSpPr txBox="1"/>
          <p:nvPr/>
        </p:nvSpPr>
        <p:spPr>
          <a:xfrm>
            <a:off x="3006811" y="1944129"/>
            <a:ext cx="4165257" cy="258532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b="1">
              <a:solidFill>
                <a:srgbClr val="1D1F21"/>
              </a:solidFill>
              <a:latin typeface="Roboto"/>
            </a:endParaRPr>
          </a:p>
          <a:p>
            <a:r>
              <a:rPr lang="en-US" sz="1200">
                <a:solidFill>
                  <a:srgbClr val="686C71"/>
                </a:solidFill>
                <a:latin typeface="Roboto Mono"/>
              </a:rPr>
              <a:t>We start our we month with a </a:t>
            </a:r>
            <a:r>
              <a:rPr lang="en-US" sz="1200">
                <a:solidFill>
                  <a:srgbClr val="00C972"/>
                </a:solidFill>
                <a:latin typeface="Roboto Mono"/>
                <a:hlinkClick r:id="rId4"/>
              </a:rPr>
              <a:t>Product Field kick off workshop</a:t>
            </a:r>
            <a:r>
              <a:rPr lang="en-US" sz="1200">
                <a:solidFill>
                  <a:srgbClr val="686C71"/>
                </a:solidFill>
                <a:latin typeface="Roboto Mono"/>
              </a:rPr>
              <a:t> to find out more about your product and figure out together how we can help you the best during your time at the accelerator.</a:t>
            </a:r>
          </a:p>
          <a:p>
            <a:endParaRPr lang="en-US" sz="1200">
              <a:solidFill>
                <a:srgbClr val="686C71"/>
              </a:solidFill>
              <a:latin typeface="Roboto Mono"/>
            </a:endParaRPr>
          </a:p>
          <a:p>
            <a:pPr lvl="1">
              <a:buChar char="•"/>
            </a:pPr>
            <a:r>
              <a:rPr lang="en-US" sz="1200" i="1">
                <a:solidFill>
                  <a:srgbClr val="686C71"/>
                </a:solidFill>
                <a:latin typeface="Roboto Mono"/>
              </a:rPr>
              <a:t>Welcome to Shanghai, the Chinese city of Tech</a:t>
            </a:r>
          </a:p>
          <a:p>
            <a:pPr lvl="1">
              <a:buChar char="•"/>
            </a:pPr>
            <a:r>
              <a:rPr lang="en-US" sz="1200" i="1">
                <a:solidFill>
                  <a:srgbClr val="686C71"/>
                </a:solidFill>
                <a:latin typeface="Roboto Mono"/>
              </a:rPr>
              <a:t>Product Field Workshop</a:t>
            </a:r>
          </a:p>
          <a:p>
            <a:pPr lvl="1">
              <a:buChar char="•"/>
            </a:pPr>
            <a:r>
              <a:rPr lang="en-US" sz="1200" i="1">
                <a:solidFill>
                  <a:srgbClr val="686C71"/>
                </a:solidFill>
                <a:latin typeface="Roboto Mono"/>
              </a:rPr>
              <a:t>Know your Mentors</a:t>
            </a:r>
          </a:p>
          <a:p>
            <a:pPr lvl="1">
              <a:buChar char="•"/>
            </a:pPr>
            <a:r>
              <a:rPr lang="en-US" sz="1200" i="1">
                <a:solidFill>
                  <a:srgbClr val="686C71"/>
                </a:solidFill>
                <a:latin typeface="Roboto Mono"/>
              </a:rPr>
              <a:t>Finalize your Mentors</a:t>
            </a:r>
          </a:p>
          <a:p>
            <a:endParaRPr lang="en-US">
              <a:solidFill>
                <a:srgbClr val="686C71"/>
              </a:solidFill>
              <a:latin typeface="Roboto Mono"/>
            </a:endParaRPr>
          </a:p>
          <a:p>
            <a:endParaRPr lang="en-US">
              <a:solidFill>
                <a:srgbClr val="686C71"/>
              </a:solidFill>
              <a:latin typeface="Roboto Mono"/>
            </a:endParaRPr>
          </a:p>
        </p:txBody>
      </p:sp>
      <p:sp>
        <p:nvSpPr>
          <p:cNvPr id="21" name="TextBox 1">
            <a:extLst>
              <a:ext uri="{FF2B5EF4-FFF2-40B4-BE49-F238E27FC236}">
                <a16:creationId xmlns:a16="http://schemas.microsoft.com/office/drawing/2014/main" id="{5771BFD1-2B8F-475E-A8B5-90FFC415F262}"/>
              </a:ext>
            </a:extLst>
          </p:cNvPr>
          <p:cNvSpPr txBox="1"/>
          <p:nvPr/>
        </p:nvSpPr>
        <p:spPr>
          <a:xfrm>
            <a:off x="136952" y="4367426"/>
            <a:ext cx="5291781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Program Outcomes for Startups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C7C340C-DA60-4C79-9E5D-B6EAEBAE4DD2}"/>
              </a:ext>
            </a:extLst>
          </p:cNvPr>
          <p:cNvSpPr/>
          <p:nvPr/>
        </p:nvSpPr>
        <p:spPr>
          <a:xfrm>
            <a:off x="1017942" y="5007010"/>
            <a:ext cx="2120704" cy="2976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/>
              <a:t>Know your value with us</a:t>
            </a:r>
            <a:endParaRPr lang="en-US" sz="9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92573B-A828-46E7-8333-F172CC712C53}"/>
              </a:ext>
            </a:extLst>
          </p:cNvPr>
          <p:cNvSpPr/>
          <p:nvPr/>
        </p:nvSpPr>
        <p:spPr>
          <a:xfrm>
            <a:off x="3771766" y="4976115"/>
            <a:ext cx="2373534" cy="2821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/>
              <a:t>Real Knowledge from Experts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8935DD-0DC4-4CF5-BAB6-D945DCCF2DF1}"/>
              </a:ext>
            </a:extLst>
          </p:cNvPr>
          <p:cNvSpPr/>
          <p:nvPr/>
        </p:nvSpPr>
        <p:spPr>
          <a:xfrm>
            <a:off x="6780834" y="4911604"/>
            <a:ext cx="1874114" cy="3233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/>
              <a:t>Know </a:t>
            </a:r>
            <a:r>
              <a:rPr lang="en-US" sz="1400" err="1"/>
              <a:t>whats</a:t>
            </a:r>
            <a:r>
              <a:rPr lang="en-US" sz="1400"/>
              <a:t> next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65F267D-92E7-4B04-8321-A9837C7BF9BB}"/>
              </a:ext>
            </a:extLst>
          </p:cNvPr>
          <p:cNvSpPr/>
          <p:nvPr/>
        </p:nvSpPr>
        <p:spPr>
          <a:xfrm>
            <a:off x="6777080" y="5786685"/>
            <a:ext cx="2085207" cy="33881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/>
              <a:t>Merck as</a:t>
            </a:r>
            <a:r>
              <a:rPr lang="en-US" sz="1400">
                <a:cs typeface="Calibri"/>
              </a:rPr>
              <a:t> your Customer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88C8F2-091F-44E9-9383-2590F3FD94DA}"/>
              </a:ext>
            </a:extLst>
          </p:cNvPr>
          <p:cNvSpPr/>
          <p:nvPr/>
        </p:nvSpPr>
        <p:spPr>
          <a:xfrm>
            <a:off x="3742268" y="5791833"/>
            <a:ext cx="2497100" cy="35426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/>
              <a:t>Media Presence and Branding 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6235C12-7218-44B4-AEA7-00CFA4C8A741}"/>
              </a:ext>
            </a:extLst>
          </p:cNvPr>
          <p:cNvSpPr/>
          <p:nvPr/>
        </p:nvSpPr>
        <p:spPr>
          <a:xfrm>
            <a:off x="937447" y="5807279"/>
            <a:ext cx="2203625" cy="3388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/>
              <a:t>Know your opportunities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5246652-7A5D-46FF-99E4-1F4348470B1A}"/>
              </a:ext>
            </a:extLst>
          </p:cNvPr>
          <p:cNvSpPr/>
          <p:nvPr/>
        </p:nvSpPr>
        <p:spPr>
          <a:xfrm>
            <a:off x="546786" y="4851055"/>
            <a:ext cx="615779" cy="6054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4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C594FA6-C1C0-449E-A138-968CBA88EB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304" y="4883235"/>
            <a:ext cx="438150" cy="438150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A17AC6F5-154A-46B0-B871-0F68493A24C0}"/>
              </a:ext>
            </a:extLst>
          </p:cNvPr>
          <p:cNvSpPr/>
          <p:nvPr/>
        </p:nvSpPr>
        <p:spPr>
          <a:xfrm>
            <a:off x="3254975" y="4815014"/>
            <a:ext cx="615779" cy="6054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4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155D1EA2-3D8E-41FB-A3AF-41B70ED36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23196" y="4847194"/>
            <a:ext cx="438150" cy="43815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C255B94F-B966-496B-9EC9-79E9844BD74D}"/>
              </a:ext>
            </a:extLst>
          </p:cNvPr>
          <p:cNvSpPr/>
          <p:nvPr/>
        </p:nvSpPr>
        <p:spPr>
          <a:xfrm>
            <a:off x="6308124" y="4804717"/>
            <a:ext cx="615779" cy="6054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4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08F2938-8E2F-4BBD-AAAB-9A567ED5EF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6642" y="4836897"/>
            <a:ext cx="438150" cy="438150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8DE91371-362E-41BF-9584-2693609AE9D2}"/>
              </a:ext>
            </a:extLst>
          </p:cNvPr>
          <p:cNvSpPr/>
          <p:nvPr/>
        </p:nvSpPr>
        <p:spPr>
          <a:xfrm>
            <a:off x="6302975" y="5654244"/>
            <a:ext cx="615779" cy="6054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4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814385E0-EA9E-45B0-9C22-24502D2B9E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1493" y="5686424"/>
            <a:ext cx="438150" cy="438150"/>
          </a:xfrm>
          <a:prstGeom prst="rect">
            <a:avLst/>
          </a:pr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C29E26A-9B81-45B6-B051-869793C09C8A}"/>
              </a:ext>
            </a:extLst>
          </p:cNvPr>
          <p:cNvSpPr/>
          <p:nvPr/>
        </p:nvSpPr>
        <p:spPr>
          <a:xfrm>
            <a:off x="485002" y="5638798"/>
            <a:ext cx="615779" cy="6054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4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DE53C51-9461-4C5C-8768-663B7CF6F7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20" y="5670978"/>
            <a:ext cx="438150" cy="438150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0FB30E13-586A-42C9-A988-80E845DD001A}"/>
              </a:ext>
            </a:extLst>
          </p:cNvPr>
          <p:cNvSpPr/>
          <p:nvPr/>
        </p:nvSpPr>
        <p:spPr>
          <a:xfrm>
            <a:off x="3198340" y="5679987"/>
            <a:ext cx="615779" cy="60548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45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7A942195-0CB9-4A9F-82B2-3025F13E0C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1412" y="5712166"/>
            <a:ext cx="438150" cy="43815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1CE578D-6DD4-4836-AD25-1370F28DE22D}"/>
              </a:ext>
            </a:extLst>
          </p:cNvPr>
          <p:cNvSpPr txBox="1"/>
          <p:nvPr/>
        </p:nvSpPr>
        <p:spPr>
          <a:xfrm>
            <a:off x="2114035" y="6438899"/>
            <a:ext cx="5018902" cy="30777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bg1">
                    <a:lumMod val="65000"/>
                  </a:schemeClr>
                </a:solidFill>
              </a:rPr>
              <a:t>Chance to 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cs typeface="Calibri"/>
              </a:rPr>
              <a:t>meet </a:t>
            </a:r>
            <a:r>
              <a:rPr lang="en-US" sz="1400" b="1">
                <a:solidFill>
                  <a:schemeClr val="bg1">
                    <a:lumMod val="65000"/>
                  </a:schemeClr>
                </a:solidFill>
                <a:cs typeface="Calibri"/>
              </a:rPr>
              <a:t>Merck Board members </a:t>
            </a:r>
            <a:r>
              <a:rPr lang="en-US" sz="1400">
                <a:solidFill>
                  <a:schemeClr val="bg1">
                    <a:lumMod val="65000"/>
                  </a:schemeClr>
                </a:solidFill>
                <a:cs typeface="Calibri"/>
              </a:rPr>
              <a:t>at the end of the Program</a:t>
            </a:r>
          </a:p>
        </p:txBody>
      </p:sp>
      <p:sp>
        <p:nvSpPr>
          <p:cNvPr id="41" name="Callout: Line with Border and Accent Bar 11">
            <a:extLst>
              <a:ext uri="{FF2B5EF4-FFF2-40B4-BE49-F238E27FC236}">
                <a16:creationId xmlns:a16="http://schemas.microsoft.com/office/drawing/2014/main" id="{F2F9BAB8-1F02-453F-A922-C2C8FF0B124A}"/>
              </a:ext>
            </a:extLst>
          </p:cNvPr>
          <p:cNvSpPr/>
          <p:nvPr/>
        </p:nvSpPr>
        <p:spPr>
          <a:xfrm>
            <a:off x="9809204" y="749149"/>
            <a:ext cx="2304534" cy="1724754"/>
          </a:xfrm>
          <a:prstGeom prst="accentBorderCallout1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cs typeface="Calibri"/>
              </a:rPr>
              <a:t>Suggestion</a:t>
            </a:r>
            <a:r>
              <a:rPr lang="en-US" sz="1200">
                <a:cs typeface="Calibri"/>
              </a:rPr>
              <a:t>: Detailed, Monthwise overview of how accelerator program works. This part is very Important. Its missing in current accelerator program.</a:t>
            </a:r>
          </a:p>
        </p:txBody>
      </p:sp>
      <p:sp>
        <p:nvSpPr>
          <p:cNvPr id="42" name="Callout: Line with Border and Accent Bar 46">
            <a:extLst>
              <a:ext uri="{FF2B5EF4-FFF2-40B4-BE49-F238E27FC236}">
                <a16:creationId xmlns:a16="http://schemas.microsoft.com/office/drawing/2014/main" id="{DB69D73F-AFAD-490F-BE0C-65357D665E4F}"/>
              </a:ext>
            </a:extLst>
          </p:cNvPr>
          <p:cNvSpPr/>
          <p:nvPr/>
        </p:nvSpPr>
        <p:spPr>
          <a:xfrm>
            <a:off x="9695934" y="3936163"/>
            <a:ext cx="2304534" cy="1724754"/>
          </a:xfrm>
          <a:prstGeom prst="accentBorderCallout1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cs typeface="Calibri"/>
              </a:rPr>
              <a:t>Suggestion</a:t>
            </a:r>
            <a:r>
              <a:rPr lang="en-US" sz="1200">
                <a:cs typeface="Calibri"/>
              </a:rPr>
              <a:t>: Include Program Outcome for Startups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DEAB950-692E-4823-8DCF-C34836A07BDD}"/>
              </a:ext>
            </a:extLst>
          </p:cNvPr>
          <p:cNvSpPr txBox="1"/>
          <p:nvPr/>
        </p:nvSpPr>
        <p:spPr>
          <a:xfrm>
            <a:off x="1119139" y="320465"/>
            <a:ext cx="98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Home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A6C8477-C41C-4810-B84E-BE4B4EB3AFCE}"/>
              </a:ext>
            </a:extLst>
          </p:cNvPr>
          <p:cNvSpPr txBox="1"/>
          <p:nvPr/>
        </p:nvSpPr>
        <p:spPr>
          <a:xfrm>
            <a:off x="1679907" y="320465"/>
            <a:ext cx="1512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Our Programs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55A759D-773A-4AC1-90D3-F084D6ABE8D2}"/>
              </a:ext>
            </a:extLst>
          </p:cNvPr>
          <p:cNvSpPr txBox="1"/>
          <p:nvPr/>
        </p:nvSpPr>
        <p:spPr>
          <a:xfrm>
            <a:off x="4423084" y="315317"/>
            <a:ext cx="176479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/>
              <a:t>News, Events</a:t>
            </a:r>
            <a:r>
              <a:rPr lang="en-US" sz="1400">
                <a:cs typeface="Calibri"/>
              </a:rPr>
              <a:t> &amp; Blogs</a:t>
            </a:r>
            <a:endParaRPr lang="en-US" sz="140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9D848C8-4333-4B8E-AFEB-49C9BB723E52}"/>
              </a:ext>
            </a:extLst>
          </p:cNvPr>
          <p:cNvSpPr txBox="1"/>
          <p:nvPr/>
        </p:nvSpPr>
        <p:spPr>
          <a:xfrm>
            <a:off x="6188740" y="320285"/>
            <a:ext cx="137111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>
                <a:cs typeface="Calibri"/>
              </a:rPr>
              <a:t>FAQ &amp; Contact</a:t>
            </a:r>
          </a:p>
        </p:txBody>
      </p:sp>
      <p:sp>
        <p:nvSpPr>
          <p:cNvPr id="47" name="Isosceles Triangle 46">
            <a:extLst>
              <a:ext uri="{FF2B5EF4-FFF2-40B4-BE49-F238E27FC236}">
                <a16:creationId xmlns:a16="http://schemas.microsoft.com/office/drawing/2014/main" id="{CEB25523-51B5-42A8-B8A2-A56B276A0A12}"/>
              </a:ext>
            </a:extLst>
          </p:cNvPr>
          <p:cNvSpPr/>
          <p:nvPr/>
        </p:nvSpPr>
        <p:spPr>
          <a:xfrm>
            <a:off x="2194143" y="616859"/>
            <a:ext cx="209604" cy="184935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8DEF58E-0510-4B80-8B80-8E25FD1F165E}"/>
              </a:ext>
            </a:extLst>
          </p:cNvPr>
          <p:cNvSpPr txBox="1"/>
          <p:nvPr/>
        </p:nvSpPr>
        <p:spPr>
          <a:xfrm>
            <a:off x="2854742" y="320375"/>
            <a:ext cx="1021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People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8CA92BC-C7CB-449D-8C84-4E9239C93683}"/>
              </a:ext>
            </a:extLst>
          </p:cNvPr>
          <p:cNvSpPr txBox="1"/>
          <p:nvPr/>
        </p:nvSpPr>
        <p:spPr>
          <a:xfrm>
            <a:off x="3596994" y="320285"/>
            <a:ext cx="94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Startups</a:t>
            </a:r>
          </a:p>
        </p:txBody>
      </p:sp>
      <p:pic>
        <p:nvPicPr>
          <p:cNvPr id="50" name="Picture 18" descr="A close up of a logo&#10;&#10;Description generated with high confidence">
            <a:extLst>
              <a:ext uri="{FF2B5EF4-FFF2-40B4-BE49-F238E27FC236}">
                <a16:creationId xmlns:a16="http://schemas.microsoft.com/office/drawing/2014/main" id="{7DB8D4FA-931D-499F-A4C8-CC98E38FB9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0007" y="-285750"/>
            <a:ext cx="1405582" cy="1405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34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8865" y="49317"/>
            <a:ext cx="9025327" cy="66946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8865" y="49317"/>
            <a:ext cx="9025327" cy="83837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/>
        </p:nvSpPr>
        <p:spPr>
          <a:xfrm>
            <a:off x="7986773" y="73975"/>
            <a:ext cx="1023363" cy="763860"/>
          </a:xfrm>
          <a:prstGeom prst="rect">
            <a:avLst/>
          </a:prstGeom>
          <a:solidFill>
            <a:srgbClr val="93CDDD"/>
          </a:solidFill>
          <a:ln>
            <a:solidFill>
              <a:srgbClr val="DBEEF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TextBox 7"/>
          <p:cNvSpPr txBox="1"/>
          <p:nvPr/>
        </p:nvSpPr>
        <p:spPr>
          <a:xfrm>
            <a:off x="8146837" y="347994"/>
            <a:ext cx="7893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/>
              <a:t>APPLY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19D02A-09BE-40F7-8174-1E858683EC91}"/>
              </a:ext>
            </a:extLst>
          </p:cNvPr>
          <p:cNvSpPr/>
          <p:nvPr/>
        </p:nvSpPr>
        <p:spPr>
          <a:xfrm>
            <a:off x="104003" y="936366"/>
            <a:ext cx="9049262" cy="3308520"/>
          </a:xfrm>
          <a:prstGeom prst="rect">
            <a:avLst/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1">
            <a:extLst>
              <a:ext uri="{FF2B5EF4-FFF2-40B4-BE49-F238E27FC236}">
                <a16:creationId xmlns:a16="http://schemas.microsoft.com/office/drawing/2014/main" id="{66DF1659-BC3B-4092-B0FC-B0F54C7056D7}"/>
              </a:ext>
            </a:extLst>
          </p:cNvPr>
          <p:cNvSpPr txBox="1"/>
          <p:nvPr/>
        </p:nvSpPr>
        <p:spPr>
          <a:xfrm>
            <a:off x="167844" y="1046547"/>
            <a:ext cx="5291781" cy="369332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Calibri"/>
              </a:rPr>
              <a:t>How do we Select Startups</a:t>
            </a:r>
          </a:p>
        </p:txBody>
      </p:sp>
      <p:sp>
        <p:nvSpPr>
          <p:cNvPr id="11" name="Rectangle: Rounded Corners 740">
            <a:extLst>
              <a:ext uri="{FF2B5EF4-FFF2-40B4-BE49-F238E27FC236}">
                <a16:creationId xmlns:a16="http://schemas.microsoft.com/office/drawing/2014/main" id="{CCE6F4B7-886B-4B56-B587-E132F3B5E58A}"/>
              </a:ext>
            </a:extLst>
          </p:cNvPr>
          <p:cNvSpPr/>
          <p:nvPr/>
        </p:nvSpPr>
        <p:spPr>
          <a:xfrm>
            <a:off x="3455771" y="4954029"/>
            <a:ext cx="2268495" cy="9144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cs typeface="Calibri"/>
              </a:rPr>
              <a:t>All set </a:t>
            </a:r>
          </a:p>
          <a:p>
            <a:pPr algn="ctr"/>
            <a:r>
              <a:rPr lang="en-US">
                <a:cs typeface="Calibri"/>
              </a:rPr>
              <a:t>Apply NOW</a:t>
            </a:r>
          </a:p>
        </p:txBody>
      </p:sp>
      <p:sp>
        <p:nvSpPr>
          <p:cNvPr id="12" name="Callout: Line with Border and Accent Bar 731">
            <a:extLst>
              <a:ext uri="{FF2B5EF4-FFF2-40B4-BE49-F238E27FC236}">
                <a16:creationId xmlns:a16="http://schemas.microsoft.com/office/drawing/2014/main" id="{D6D6C313-6E80-4739-BED0-271C396B505E}"/>
              </a:ext>
            </a:extLst>
          </p:cNvPr>
          <p:cNvSpPr/>
          <p:nvPr/>
        </p:nvSpPr>
        <p:spPr>
          <a:xfrm>
            <a:off x="9809204" y="749149"/>
            <a:ext cx="2304534" cy="1724754"/>
          </a:xfrm>
          <a:prstGeom prst="accentBorderCallout1">
            <a:avLst/>
          </a:prstGeom>
          <a:solidFill>
            <a:srgbClr val="002060"/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>
                <a:cs typeface="Calibri"/>
              </a:rPr>
              <a:t>Suggestion</a:t>
            </a:r>
            <a:r>
              <a:rPr lang="en-US" sz="1200">
                <a:cs typeface="Calibri"/>
              </a:rPr>
              <a:t>: This part is missing in current website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FEBED5-DAB9-4E5D-8D1E-4BD12A61BED3}"/>
              </a:ext>
            </a:extLst>
          </p:cNvPr>
          <p:cNvSpPr txBox="1"/>
          <p:nvPr/>
        </p:nvSpPr>
        <p:spPr>
          <a:xfrm>
            <a:off x="1119139" y="320465"/>
            <a:ext cx="986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Home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633C85-E95B-4DBC-9A19-6C8CB4616092}"/>
              </a:ext>
            </a:extLst>
          </p:cNvPr>
          <p:cNvSpPr txBox="1"/>
          <p:nvPr/>
        </p:nvSpPr>
        <p:spPr>
          <a:xfrm>
            <a:off x="1679907" y="320465"/>
            <a:ext cx="15120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Our Programs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B0DB39-C125-451B-8509-BAA4C8D7621E}"/>
              </a:ext>
            </a:extLst>
          </p:cNvPr>
          <p:cNvSpPr txBox="1"/>
          <p:nvPr/>
        </p:nvSpPr>
        <p:spPr>
          <a:xfrm>
            <a:off x="4423084" y="315317"/>
            <a:ext cx="1764794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/>
              <a:t>News, Events</a:t>
            </a:r>
            <a:r>
              <a:rPr lang="en-US" sz="1400">
                <a:cs typeface="Calibri"/>
              </a:rPr>
              <a:t> &amp; Blogs</a:t>
            </a:r>
            <a:endParaRPr lang="en-US" sz="1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35A7CB-4E04-4FF7-8E23-857A818E05B7}"/>
              </a:ext>
            </a:extLst>
          </p:cNvPr>
          <p:cNvSpPr txBox="1"/>
          <p:nvPr/>
        </p:nvSpPr>
        <p:spPr>
          <a:xfrm>
            <a:off x="6188740" y="320285"/>
            <a:ext cx="1371118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>
                <a:cs typeface="Calibri"/>
              </a:rPr>
              <a:t>FAQ &amp; Contact</a:t>
            </a:r>
          </a:p>
        </p:txBody>
      </p:sp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9C219D80-F97B-47E4-A58D-F347D12F2D0A}"/>
              </a:ext>
            </a:extLst>
          </p:cNvPr>
          <p:cNvSpPr/>
          <p:nvPr/>
        </p:nvSpPr>
        <p:spPr>
          <a:xfrm>
            <a:off x="2194143" y="616859"/>
            <a:ext cx="209604" cy="184935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C232EDD-8EC5-4D3A-8CAC-B1557AE1A37B}"/>
              </a:ext>
            </a:extLst>
          </p:cNvPr>
          <p:cNvSpPr txBox="1"/>
          <p:nvPr/>
        </p:nvSpPr>
        <p:spPr>
          <a:xfrm>
            <a:off x="2854742" y="320375"/>
            <a:ext cx="10213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People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55F060-688F-4229-9D1F-97F7CB5637CF}"/>
              </a:ext>
            </a:extLst>
          </p:cNvPr>
          <p:cNvSpPr txBox="1"/>
          <p:nvPr/>
        </p:nvSpPr>
        <p:spPr>
          <a:xfrm>
            <a:off x="3596994" y="320285"/>
            <a:ext cx="94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Startups</a:t>
            </a:r>
          </a:p>
        </p:txBody>
      </p:sp>
      <p:pic>
        <p:nvPicPr>
          <p:cNvPr id="20" name="Picture 18" descr="A close up of a logo&#10;&#10;Description generated with high confidence">
            <a:extLst>
              <a:ext uri="{FF2B5EF4-FFF2-40B4-BE49-F238E27FC236}">
                <a16:creationId xmlns:a16="http://schemas.microsoft.com/office/drawing/2014/main" id="{7DB8D4FA-931D-499F-A4C8-CC98E38FB9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0007" y="-285750"/>
            <a:ext cx="1405582" cy="1405582"/>
          </a:xfrm>
          <a:prstGeom prst="rect">
            <a:avLst/>
          </a:prstGeom>
        </p:spPr>
      </p:pic>
      <p:graphicFrame>
        <p:nvGraphicFramePr>
          <p:cNvPr id="21" name="Diagram 34">
            <a:extLst>
              <a:ext uri="{FF2B5EF4-FFF2-40B4-BE49-F238E27FC236}">
                <a16:creationId xmlns:a16="http://schemas.microsoft.com/office/drawing/2014/main" id="{49DF4468-AC51-4FBC-8377-F31897C7E39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395476"/>
              </p:ext>
            </p:extLst>
          </p:nvPr>
        </p:nvGraphicFramePr>
        <p:xfrm>
          <a:off x="494270" y="-284206"/>
          <a:ext cx="8196648" cy="57479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521650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413</Words>
  <Application>Microsoft Office PowerPoint</Application>
  <PresentationFormat>Widescreen</PresentationFormat>
  <Paragraphs>134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Calibri Light</vt:lpstr>
      <vt:lpstr>Roboto</vt:lpstr>
      <vt:lpstr>Roboto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Manikanddan GC</dc:creator>
  <cp:lastModifiedBy>Manikanddan GC</cp:lastModifiedBy>
  <cp:revision>5</cp:revision>
  <dcterms:created xsi:type="dcterms:W3CDTF">2019-04-14T09:31:55Z</dcterms:created>
  <dcterms:modified xsi:type="dcterms:W3CDTF">2019-04-14T15:57:11Z</dcterms:modified>
</cp:coreProperties>
</file>